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71" r:id="rId6"/>
    <p:sldId id="261" r:id="rId7"/>
    <p:sldId id="263" r:id="rId8"/>
    <p:sldId id="272" r:id="rId9"/>
    <p:sldId id="264" r:id="rId10"/>
    <p:sldId id="260" r:id="rId11"/>
    <p:sldId id="270"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League Spartan" panose="020B0604020202020204" charset="0"/>
      <p:regular r:id="rId18"/>
    </p:embeddedFont>
    <p:embeddedFont>
      <p:font typeface="Poppins" panose="020B0604020202020204" charset="0"/>
      <p:regular r:id="rId19"/>
    </p:embeddedFont>
    <p:embeddedFont>
      <p:font typeface="Lato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69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4E6D0-56C0-46FF-9FCB-B6CCDF675CE1}" type="datetimeFigureOut">
              <a:rPr lang="en-IN" smtClean="0"/>
              <a:t>28-11-2023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4A9197-E16D-4A5E-8520-BB9789AD812F}" type="slidenum">
              <a:rPr lang="en-IN" smtClean="0"/>
              <a:t>‹#›</a:t>
            </a:fld>
            <a:endParaRPr lang="en-IN"/>
          </a:p>
        </p:txBody>
      </p:sp>
    </p:spTree>
    <p:extLst>
      <p:ext uri="{BB962C8B-B14F-4D97-AF65-F5344CB8AC3E}">
        <p14:creationId xmlns:p14="http://schemas.microsoft.com/office/powerpoint/2010/main" val="267071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F4A9197-E16D-4A5E-8520-BB9789AD812F}" type="slidenum">
              <a:rPr lang="en-IN" smtClean="0"/>
              <a:t>8</a:t>
            </a:fld>
            <a:endParaRPr lang="en-IN"/>
          </a:p>
        </p:txBody>
      </p:sp>
    </p:spTree>
    <p:extLst>
      <p:ext uri="{BB962C8B-B14F-4D97-AF65-F5344CB8AC3E}">
        <p14:creationId xmlns:p14="http://schemas.microsoft.com/office/powerpoint/2010/main" val="177556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hyperlink" Target="https://www.kaggle.com/datasets/yasserh/housing-prices-dataset/data" TargetMode="Externa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1000"/>
            </a:blip>
            <a:stretch>
              <a:fillRect l="-20312" r="-20312"/>
            </a:stretch>
          </a:blipFill>
        </p:spPr>
      </p:sp>
      <p:grpSp>
        <p:nvGrpSpPr>
          <p:cNvPr id="3" name="Group 3"/>
          <p:cNvGrpSpPr/>
          <p:nvPr/>
        </p:nvGrpSpPr>
        <p:grpSpPr>
          <a:xfrm>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648322" y="2911769"/>
            <a:ext cx="7218503" cy="1217962"/>
          </a:xfrm>
          <a:prstGeom prst="rect">
            <a:avLst/>
          </a:prstGeom>
        </p:spPr>
        <p:txBody>
          <a:bodyPr lIns="0" tIns="0" rIns="0" bIns="0" rtlCol="0" anchor="t">
            <a:spAutoFit/>
          </a:bodyPr>
          <a:lstStyle/>
          <a:p>
            <a:pPr>
              <a:lnSpc>
                <a:spcPts val="11265"/>
              </a:lnSpc>
              <a:spcBef>
                <a:spcPct val="0"/>
              </a:spcBef>
            </a:pPr>
            <a:r>
              <a:rPr lang="en-US" sz="4800" dirty="0" smtClean="0">
                <a:solidFill>
                  <a:srgbClr val="000000"/>
                </a:solidFill>
                <a:latin typeface="Lato Bold"/>
              </a:rPr>
              <a:t>Data Science Bootcamp </a:t>
            </a:r>
            <a:endParaRPr lang="en-US" sz="4800" dirty="0">
              <a:solidFill>
                <a:srgbClr val="000000"/>
              </a:solidFill>
              <a:latin typeface="Lato Bold"/>
            </a:endParaRPr>
          </a:p>
        </p:txBody>
      </p:sp>
      <p:sp>
        <p:nvSpPr>
          <p:cNvPr id="7" name="TextBox 7"/>
          <p:cNvSpPr txBox="1"/>
          <p:nvPr/>
        </p:nvSpPr>
        <p:spPr>
          <a:xfrm>
            <a:off x="3648322" y="4106715"/>
            <a:ext cx="13496678" cy="1486946"/>
          </a:xfrm>
          <a:prstGeom prst="rect">
            <a:avLst/>
          </a:prstGeom>
        </p:spPr>
        <p:txBody>
          <a:bodyPr wrap="square" lIns="0" tIns="0" rIns="0" bIns="0" rtlCol="0" anchor="t">
            <a:spAutoFit/>
          </a:bodyPr>
          <a:lstStyle/>
          <a:p>
            <a:pPr>
              <a:lnSpc>
                <a:spcPts val="13343"/>
              </a:lnSpc>
              <a:spcBef>
                <a:spcPct val="0"/>
              </a:spcBef>
            </a:pPr>
            <a:r>
              <a:rPr lang="en-US" sz="5400" dirty="0">
                <a:solidFill>
                  <a:srgbClr val="593C8F"/>
                </a:solidFill>
                <a:latin typeface="League Spartan"/>
              </a:rPr>
              <a:t>Predictive Analysis on House </a:t>
            </a:r>
            <a:r>
              <a:rPr lang="en-US" sz="5400" dirty="0" smtClean="0">
                <a:solidFill>
                  <a:srgbClr val="593C8F"/>
                </a:solidFill>
                <a:latin typeface="League Spartan"/>
              </a:rPr>
              <a:t>Prices</a:t>
            </a:r>
            <a:endParaRPr lang="en-US" sz="5400" dirty="0">
              <a:solidFill>
                <a:srgbClr val="593C8F"/>
              </a:solidFill>
              <a:latin typeface="League Spartan"/>
            </a:endParaRPr>
          </a:p>
        </p:txBody>
      </p:sp>
      <p:sp>
        <p:nvSpPr>
          <p:cNvPr id="8" name="AutoShape 8"/>
          <p:cNvSpPr/>
          <p:nvPr/>
        </p:nvSpPr>
        <p:spPr>
          <a:xfrm flipV="1">
            <a:off x="3648322" y="5611372"/>
            <a:ext cx="9687995" cy="20505"/>
          </a:xfrm>
          <a:prstGeom prst="line">
            <a:avLst/>
          </a:prstGeom>
          <a:ln w="38100" cap="flat">
            <a:solidFill>
              <a:srgbClr val="000000"/>
            </a:solidFill>
            <a:prstDash val="solid"/>
            <a:headEnd type="none" w="sm" len="sm"/>
            <a:tailEnd type="none" w="sm" len="sm"/>
          </a:ln>
        </p:spPr>
      </p:sp>
      <p:sp>
        <p:nvSpPr>
          <p:cNvPr id="9" name="Freeform 9"/>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xmlns="" r:embed="rId4"/>
                </a:ext>
              </a:extLst>
            </a:blip>
            <a:stretch>
              <a:fillRect/>
            </a:stretch>
          </a:blipFill>
        </p:spPr>
      </p:sp>
      <p:sp>
        <p:nvSpPr>
          <p:cNvPr id="10" name="TextBox 10"/>
          <p:cNvSpPr txBox="1"/>
          <p:nvPr/>
        </p:nvSpPr>
        <p:spPr>
          <a:xfrm>
            <a:off x="3648322" y="5962793"/>
            <a:ext cx="6583633" cy="872034"/>
          </a:xfrm>
          <a:prstGeom prst="rect">
            <a:avLst/>
          </a:prstGeom>
        </p:spPr>
        <p:txBody>
          <a:bodyPr lIns="0" tIns="0" rIns="0" bIns="0" rtlCol="0" anchor="t">
            <a:spAutoFit/>
          </a:bodyPr>
          <a:lstStyle/>
          <a:p>
            <a:pPr>
              <a:lnSpc>
                <a:spcPts val="3379"/>
              </a:lnSpc>
              <a:spcBef>
                <a:spcPct val="0"/>
              </a:spcBef>
            </a:pPr>
            <a:r>
              <a:rPr lang="fi-FI" sz="2413" dirty="0">
                <a:solidFill>
                  <a:srgbClr val="000000"/>
                </a:solidFill>
                <a:latin typeface="Poppins"/>
              </a:rPr>
              <a:t>Team 1:</a:t>
            </a:r>
          </a:p>
          <a:p>
            <a:pPr>
              <a:lnSpc>
                <a:spcPts val="3379"/>
              </a:lnSpc>
              <a:spcBef>
                <a:spcPct val="0"/>
              </a:spcBef>
            </a:pPr>
            <a:r>
              <a:rPr lang="fi-FI" sz="2413" dirty="0">
                <a:solidFill>
                  <a:srgbClr val="000000"/>
                </a:solidFill>
                <a:latin typeface="Poppins"/>
              </a:rPr>
              <a:t>Alisha Punwani </a:t>
            </a:r>
          </a:p>
        </p:txBody>
      </p:sp>
      <p:pic>
        <p:nvPicPr>
          <p:cNvPr id="12" name="Picture 11"/>
          <p:cNvPicPr>
            <a:picLocks noChangeAspect="1"/>
          </p:cNvPicPr>
          <p:nvPr/>
        </p:nvPicPr>
        <p:blipFill>
          <a:blip r:embed="rId5"/>
          <a:stretch>
            <a:fillRect/>
          </a:stretch>
        </p:blipFill>
        <p:spPr>
          <a:xfrm>
            <a:off x="3663562" y="2838063"/>
            <a:ext cx="1590675" cy="4953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5400000">
            <a:off x="8959850" y="463549"/>
            <a:ext cx="368300" cy="18288000"/>
            <a:chOff x="0" y="0"/>
            <a:chExt cx="97001" cy="4816593"/>
          </a:xfrm>
        </p:grpSpPr>
        <p:sp>
          <p:nvSpPr>
            <p:cNvPr id="4" name="Freeform 4"/>
            <p:cNvSpPr/>
            <p:nvPr/>
          </p:nvSpPr>
          <p:spPr>
            <a:xfrm>
              <a:off x="0" y="0"/>
              <a:ext cx="97001" cy="4816592"/>
            </a:xfrm>
            <a:custGeom>
              <a:avLst/>
              <a:gdLst/>
              <a:ahLst/>
              <a:cxnLst/>
              <a:rect l="l" t="t" r="r" b="b"/>
              <a:pathLst>
                <a:path w="97001" h="4816592">
                  <a:moveTo>
                    <a:pt x="0" y="0"/>
                  </a:moveTo>
                  <a:lnTo>
                    <a:pt x="97001" y="0"/>
                  </a:lnTo>
                  <a:lnTo>
                    <a:pt x="97001" y="4816592"/>
                  </a:lnTo>
                  <a:lnTo>
                    <a:pt x="0" y="4816592"/>
                  </a:lnTo>
                  <a:close/>
                </a:path>
              </a:pathLst>
            </a:custGeom>
            <a:solidFill>
              <a:srgbClr val="593C8F"/>
            </a:solidFill>
          </p:spPr>
        </p:sp>
        <p:sp>
          <p:nvSpPr>
            <p:cNvPr id="5" name="TextBox 5"/>
            <p:cNvSpPr txBox="1"/>
            <p:nvPr/>
          </p:nvSpPr>
          <p:spPr>
            <a:xfrm>
              <a:off x="0" y="-47625"/>
              <a:ext cx="97001" cy="486421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454685" y="342900"/>
            <a:ext cx="4957463" cy="654025"/>
          </a:xfrm>
          <a:prstGeom prst="rect">
            <a:avLst/>
          </a:prstGeom>
        </p:spPr>
        <p:txBody>
          <a:bodyPr wrap="square" lIns="0" tIns="0" rIns="0" bIns="0" rtlCol="0" anchor="t">
            <a:spAutoFit/>
          </a:bodyPr>
          <a:lstStyle/>
          <a:p>
            <a:pPr>
              <a:lnSpc>
                <a:spcPts val="5080"/>
              </a:lnSpc>
              <a:spcBef>
                <a:spcPct val="0"/>
              </a:spcBef>
            </a:pPr>
            <a:r>
              <a:rPr lang="en-US" sz="3629" dirty="0" smtClean="0">
                <a:solidFill>
                  <a:srgbClr val="000000"/>
                </a:solidFill>
                <a:latin typeface="Lato Bold"/>
              </a:rPr>
              <a:t>OUR APPROACH: </a:t>
            </a:r>
            <a:endParaRPr lang="en-US" sz="3629" dirty="0">
              <a:solidFill>
                <a:srgbClr val="000000"/>
              </a:solidFill>
              <a:latin typeface="Lato Bold"/>
            </a:endParaRPr>
          </a:p>
        </p:txBody>
      </p:sp>
      <p:sp>
        <p:nvSpPr>
          <p:cNvPr id="7" name="TextBox 7"/>
          <p:cNvSpPr txBox="1"/>
          <p:nvPr/>
        </p:nvSpPr>
        <p:spPr>
          <a:xfrm>
            <a:off x="454686" y="961421"/>
            <a:ext cx="7927314" cy="769441"/>
          </a:xfrm>
          <a:prstGeom prst="rect">
            <a:avLst/>
          </a:prstGeom>
        </p:spPr>
        <p:txBody>
          <a:bodyPr wrap="square" lIns="0" tIns="0" rIns="0" bIns="0" rtlCol="0" anchor="t">
            <a:spAutoFit/>
          </a:bodyPr>
          <a:lstStyle/>
          <a:p>
            <a:pPr>
              <a:lnSpc>
                <a:spcPts val="6018"/>
              </a:lnSpc>
              <a:spcBef>
                <a:spcPct val="0"/>
              </a:spcBef>
            </a:pPr>
            <a:r>
              <a:rPr lang="en-US" sz="3600" dirty="0">
                <a:solidFill>
                  <a:srgbClr val="593C8F"/>
                </a:solidFill>
                <a:latin typeface="League Spartan"/>
              </a:rPr>
              <a:t>Assessing Model Performance</a:t>
            </a:r>
          </a:p>
        </p:txBody>
      </p:sp>
      <p:sp>
        <p:nvSpPr>
          <p:cNvPr id="8" name="AutoShape 8"/>
          <p:cNvSpPr/>
          <p:nvPr/>
        </p:nvSpPr>
        <p:spPr>
          <a:xfrm>
            <a:off x="455758" y="1642509"/>
            <a:ext cx="2618740" cy="0"/>
          </a:xfrm>
          <a:prstGeom prst="line">
            <a:avLst/>
          </a:prstGeom>
          <a:ln w="38100" cap="flat">
            <a:solidFill>
              <a:srgbClr val="000000"/>
            </a:solidFill>
            <a:prstDash val="solid"/>
            <a:headEnd type="none" w="sm" len="sm"/>
            <a:tailEnd type="none" w="sm" len="sm"/>
          </a:ln>
        </p:spPr>
      </p:sp>
      <p:pic>
        <p:nvPicPr>
          <p:cNvPr id="20" name="Picture 19"/>
          <p:cNvPicPr>
            <a:picLocks noChangeAspect="1"/>
          </p:cNvPicPr>
          <p:nvPr/>
        </p:nvPicPr>
        <p:blipFill>
          <a:blip r:embed="rId2"/>
          <a:stretch>
            <a:fillRect/>
          </a:stretch>
        </p:blipFill>
        <p:spPr>
          <a:xfrm>
            <a:off x="454684" y="2019300"/>
            <a:ext cx="4041115" cy="3962400"/>
          </a:xfrm>
          <a:prstGeom prst="rect">
            <a:avLst/>
          </a:prstGeom>
          <a:ln>
            <a:solidFill>
              <a:schemeClr val="tx1"/>
            </a:solidFill>
          </a:ln>
        </p:spPr>
      </p:pic>
      <p:pic>
        <p:nvPicPr>
          <p:cNvPr id="21" name="Picture 20"/>
          <p:cNvPicPr>
            <a:picLocks noChangeAspect="1"/>
          </p:cNvPicPr>
          <p:nvPr/>
        </p:nvPicPr>
        <p:blipFill>
          <a:blip r:embed="rId3"/>
          <a:stretch>
            <a:fillRect/>
          </a:stretch>
        </p:blipFill>
        <p:spPr>
          <a:xfrm>
            <a:off x="4724400" y="2019300"/>
            <a:ext cx="4114800" cy="3962400"/>
          </a:xfrm>
          <a:prstGeom prst="rect">
            <a:avLst/>
          </a:prstGeom>
          <a:ln>
            <a:solidFill>
              <a:schemeClr val="tx1"/>
            </a:solidFill>
          </a:ln>
        </p:spPr>
      </p:pic>
      <p:pic>
        <p:nvPicPr>
          <p:cNvPr id="22" name="Picture 21"/>
          <p:cNvPicPr>
            <a:picLocks noChangeAspect="1"/>
          </p:cNvPicPr>
          <p:nvPr/>
        </p:nvPicPr>
        <p:blipFill>
          <a:blip r:embed="rId4"/>
          <a:stretch>
            <a:fillRect/>
          </a:stretch>
        </p:blipFill>
        <p:spPr>
          <a:xfrm>
            <a:off x="1028700" y="6270138"/>
            <a:ext cx="7391400" cy="2721436"/>
          </a:xfrm>
          <a:prstGeom prst="rect">
            <a:avLst/>
          </a:prstGeom>
          <a:ln>
            <a:solidFill>
              <a:schemeClr val="tx1"/>
            </a:solidFill>
          </a:ln>
        </p:spPr>
      </p:pic>
      <p:pic>
        <p:nvPicPr>
          <p:cNvPr id="23" name="Picture 22"/>
          <p:cNvPicPr>
            <a:picLocks noChangeAspect="1"/>
          </p:cNvPicPr>
          <p:nvPr/>
        </p:nvPicPr>
        <p:blipFill>
          <a:blip r:embed="rId5"/>
          <a:stretch>
            <a:fillRect/>
          </a:stretch>
        </p:blipFill>
        <p:spPr>
          <a:xfrm>
            <a:off x="9220200" y="360680"/>
            <a:ext cx="8305800" cy="4401820"/>
          </a:xfrm>
          <a:prstGeom prst="rect">
            <a:avLst/>
          </a:prstGeom>
          <a:ln>
            <a:solidFill>
              <a:schemeClr val="tx1"/>
            </a:solidFill>
          </a:ln>
        </p:spPr>
      </p:pic>
      <p:sp>
        <p:nvSpPr>
          <p:cNvPr id="24" name="TextBox 16"/>
          <p:cNvSpPr txBox="1"/>
          <p:nvPr/>
        </p:nvSpPr>
        <p:spPr>
          <a:xfrm>
            <a:off x="9067801" y="4938513"/>
            <a:ext cx="8814828" cy="4308872"/>
          </a:xfrm>
          <a:prstGeom prst="rect">
            <a:avLst/>
          </a:prstGeom>
        </p:spPr>
        <p:txBody>
          <a:bodyPr wrap="square" lIns="0" tIns="0" rIns="0" bIns="0" rtlCol="0" anchor="t">
            <a:spAutoFit/>
          </a:bodyPr>
          <a:lstStyle/>
          <a:p>
            <a:pPr marL="285750" indent="-285750" algn="just">
              <a:lnSpc>
                <a:spcPts val="2448"/>
              </a:lnSpc>
              <a:spcBef>
                <a:spcPct val="0"/>
              </a:spcBef>
              <a:buFont typeface="Arial" panose="020B0604020202020204" pitchFamily="34" charset="0"/>
              <a:buChar char="•"/>
            </a:pPr>
            <a:r>
              <a:rPr lang="en-US" sz="1748" b="1" dirty="0" smtClean="0">
                <a:solidFill>
                  <a:srgbClr val="000000"/>
                </a:solidFill>
                <a:latin typeface="Poppins"/>
              </a:rPr>
              <a:t>Random </a:t>
            </a:r>
            <a:r>
              <a:rPr lang="en-US" sz="1748" b="1" dirty="0">
                <a:solidFill>
                  <a:srgbClr val="000000"/>
                </a:solidFill>
                <a:latin typeface="Poppins"/>
              </a:rPr>
              <a:t>Forest </a:t>
            </a:r>
            <a:r>
              <a:rPr lang="en-US" sz="1748" b="1" dirty="0" err="1">
                <a:solidFill>
                  <a:srgbClr val="000000"/>
                </a:solidFill>
                <a:latin typeface="Poppins"/>
              </a:rPr>
              <a:t>Regressor</a:t>
            </a:r>
            <a:r>
              <a:rPr lang="en-US" sz="1748" b="1" dirty="0">
                <a:solidFill>
                  <a:srgbClr val="000000"/>
                </a:solidFill>
                <a:latin typeface="Poppins"/>
              </a:rPr>
              <a:t>: </a:t>
            </a:r>
            <a:r>
              <a:rPr lang="en-US" sz="1748" dirty="0">
                <a:solidFill>
                  <a:srgbClr val="000000"/>
                </a:solidFill>
                <a:latin typeface="Poppins"/>
              </a:rPr>
              <a:t>Achieved a moderate accuracy of 0.555466, indicating reasonable predictive </a:t>
            </a:r>
            <a:r>
              <a:rPr lang="en-US" sz="1748" dirty="0" smtClean="0">
                <a:solidFill>
                  <a:srgbClr val="000000"/>
                </a:solidFill>
                <a:latin typeface="Poppins"/>
              </a:rPr>
              <a:t>performance</a:t>
            </a:r>
            <a:endParaRPr lang="en-US" sz="1748" dirty="0">
              <a:solidFill>
                <a:srgbClr val="000000"/>
              </a:solidFill>
              <a:latin typeface="Poppins"/>
            </a:endParaRPr>
          </a:p>
          <a:p>
            <a:pPr marL="285750" indent="-285750" algn="just">
              <a:lnSpc>
                <a:spcPts val="2448"/>
              </a:lnSpc>
              <a:spcBef>
                <a:spcPct val="0"/>
              </a:spcBef>
              <a:buFont typeface="Arial" panose="020B0604020202020204" pitchFamily="34" charset="0"/>
              <a:buChar char="•"/>
            </a:pPr>
            <a:r>
              <a:rPr lang="en-US" sz="1748" b="1" dirty="0">
                <a:solidFill>
                  <a:srgbClr val="000000"/>
                </a:solidFill>
                <a:latin typeface="Poppins"/>
              </a:rPr>
              <a:t>Gradient Boost </a:t>
            </a:r>
            <a:r>
              <a:rPr lang="en-US" sz="1748" b="1" dirty="0" err="1">
                <a:solidFill>
                  <a:srgbClr val="000000"/>
                </a:solidFill>
                <a:latin typeface="Poppins"/>
              </a:rPr>
              <a:t>Regressor</a:t>
            </a:r>
            <a:r>
              <a:rPr lang="en-US" sz="1748" b="1" dirty="0">
                <a:solidFill>
                  <a:srgbClr val="000000"/>
                </a:solidFill>
                <a:latin typeface="Poppins"/>
              </a:rPr>
              <a:t>: </a:t>
            </a:r>
            <a:r>
              <a:rPr lang="en-US" sz="1748" dirty="0">
                <a:solidFill>
                  <a:srgbClr val="000000"/>
                </a:solidFill>
                <a:latin typeface="Poppins"/>
              </a:rPr>
              <a:t>Outperformed other models with a relatively higher accuracy of 0.629165, showcasing its efficacy in capturing housing price dynamics</a:t>
            </a:r>
            <a:r>
              <a:rPr lang="en-US" sz="1748" dirty="0" smtClean="0">
                <a:solidFill>
                  <a:srgbClr val="000000"/>
                </a:solidFill>
                <a:latin typeface="Poppins"/>
              </a:rPr>
              <a:t>.</a:t>
            </a:r>
            <a:endParaRPr lang="en-US" sz="1748" dirty="0">
              <a:solidFill>
                <a:srgbClr val="000000"/>
              </a:solidFill>
              <a:latin typeface="Poppins"/>
            </a:endParaRPr>
          </a:p>
          <a:p>
            <a:pPr marL="285750" indent="-285750" algn="just">
              <a:lnSpc>
                <a:spcPts val="2448"/>
              </a:lnSpc>
              <a:spcBef>
                <a:spcPct val="0"/>
              </a:spcBef>
              <a:buFont typeface="Arial" panose="020B0604020202020204" pitchFamily="34" charset="0"/>
              <a:buChar char="•"/>
            </a:pPr>
            <a:r>
              <a:rPr lang="en-US" sz="1748" b="1" dirty="0" err="1">
                <a:solidFill>
                  <a:srgbClr val="000000"/>
                </a:solidFill>
                <a:latin typeface="Poppins"/>
              </a:rPr>
              <a:t>XGBoost</a:t>
            </a:r>
            <a:r>
              <a:rPr lang="en-US" sz="1748" b="1" dirty="0">
                <a:solidFill>
                  <a:srgbClr val="000000"/>
                </a:solidFill>
                <a:latin typeface="Poppins"/>
              </a:rPr>
              <a:t>: </a:t>
            </a:r>
            <a:r>
              <a:rPr lang="en-US" sz="1748" dirty="0">
                <a:solidFill>
                  <a:srgbClr val="000000"/>
                </a:solidFill>
                <a:latin typeface="Poppins"/>
              </a:rPr>
              <a:t>Demonstrated comparable </a:t>
            </a:r>
            <a:r>
              <a:rPr lang="en-US" sz="1748" dirty="0" smtClean="0">
                <a:solidFill>
                  <a:srgbClr val="000000"/>
                </a:solidFill>
                <a:latin typeface="Poppins"/>
              </a:rPr>
              <a:t>performance </a:t>
            </a:r>
            <a:r>
              <a:rPr lang="en-US" sz="1748" dirty="0">
                <a:solidFill>
                  <a:srgbClr val="000000"/>
                </a:solidFill>
                <a:latin typeface="Poppins"/>
              </a:rPr>
              <a:t>with an accuracy of 0.516172, positioning it as a competitive choice among the models</a:t>
            </a:r>
            <a:r>
              <a:rPr lang="en-US" sz="1748" dirty="0" smtClean="0">
                <a:solidFill>
                  <a:srgbClr val="000000"/>
                </a:solidFill>
                <a:latin typeface="Poppins"/>
              </a:rPr>
              <a:t>.</a:t>
            </a:r>
            <a:endParaRPr lang="en-US" sz="1748" dirty="0">
              <a:solidFill>
                <a:srgbClr val="000000"/>
              </a:solidFill>
              <a:latin typeface="Poppins"/>
            </a:endParaRPr>
          </a:p>
          <a:p>
            <a:pPr marL="285750" indent="-285750" algn="just">
              <a:lnSpc>
                <a:spcPts val="2448"/>
              </a:lnSpc>
              <a:spcBef>
                <a:spcPct val="0"/>
              </a:spcBef>
              <a:buFont typeface="Arial" panose="020B0604020202020204" pitchFamily="34" charset="0"/>
              <a:buChar char="•"/>
            </a:pPr>
            <a:r>
              <a:rPr lang="en-US" sz="1748" b="1" dirty="0">
                <a:solidFill>
                  <a:srgbClr val="000000"/>
                </a:solidFill>
                <a:latin typeface="Poppins"/>
              </a:rPr>
              <a:t>Lasso </a:t>
            </a:r>
            <a:r>
              <a:rPr lang="en-US" sz="1748" b="1" dirty="0" err="1">
                <a:solidFill>
                  <a:srgbClr val="000000"/>
                </a:solidFill>
                <a:latin typeface="Poppins"/>
              </a:rPr>
              <a:t>Reg</a:t>
            </a:r>
            <a:r>
              <a:rPr lang="en-US" sz="1748" b="1" dirty="0">
                <a:solidFill>
                  <a:srgbClr val="000000"/>
                </a:solidFill>
                <a:latin typeface="Poppins"/>
              </a:rPr>
              <a:t>: </a:t>
            </a:r>
            <a:r>
              <a:rPr lang="en-US" sz="1748" dirty="0">
                <a:solidFill>
                  <a:srgbClr val="000000"/>
                </a:solidFill>
                <a:latin typeface="Poppins"/>
              </a:rPr>
              <a:t>Showcased robust performance, leading the pack with the highest accuracy of 0.646335, indicating its effectiveness in the regression task</a:t>
            </a:r>
            <a:r>
              <a:rPr lang="en-US" sz="1748" dirty="0" smtClean="0">
                <a:solidFill>
                  <a:srgbClr val="000000"/>
                </a:solidFill>
                <a:latin typeface="Poppins"/>
              </a:rPr>
              <a:t>.</a:t>
            </a:r>
            <a:endParaRPr lang="en-US" sz="1748" dirty="0">
              <a:solidFill>
                <a:srgbClr val="000000"/>
              </a:solidFill>
              <a:latin typeface="Poppins"/>
            </a:endParaRPr>
          </a:p>
          <a:p>
            <a:pPr marL="285750" indent="-285750" algn="just">
              <a:lnSpc>
                <a:spcPts val="2448"/>
              </a:lnSpc>
              <a:spcBef>
                <a:spcPct val="0"/>
              </a:spcBef>
              <a:buFont typeface="Arial" panose="020B0604020202020204" pitchFamily="34" charset="0"/>
              <a:buChar char="•"/>
            </a:pPr>
            <a:r>
              <a:rPr lang="en-US" sz="1748" b="1" dirty="0">
                <a:solidFill>
                  <a:srgbClr val="000000"/>
                </a:solidFill>
                <a:latin typeface="Poppins"/>
              </a:rPr>
              <a:t>Ridge </a:t>
            </a:r>
            <a:r>
              <a:rPr lang="en-US" sz="1748" b="1" dirty="0" err="1">
                <a:solidFill>
                  <a:srgbClr val="000000"/>
                </a:solidFill>
                <a:latin typeface="Poppins"/>
              </a:rPr>
              <a:t>Reg</a:t>
            </a:r>
            <a:r>
              <a:rPr lang="en-US" sz="1748" b="1" dirty="0">
                <a:solidFill>
                  <a:srgbClr val="000000"/>
                </a:solidFill>
                <a:latin typeface="Poppins"/>
              </a:rPr>
              <a:t>: </a:t>
            </a:r>
            <a:r>
              <a:rPr lang="en-US" sz="1748" dirty="0">
                <a:solidFill>
                  <a:srgbClr val="000000"/>
                </a:solidFill>
                <a:latin typeface="Poppins"/>
              </a:rPr>
              <a:t>Achieved a similar high accuracy of 0.645793, suggesting its resilience and capability in predicting housing prices</a:t>
            </a:r>
            <a:r>
              <a:rPr lang="en-US" sz="1748" dirty="0" smtClean="0">
                <a:solidFill>
                  <a:srgbClr val="000000"/>
                </a:solidFill>
                <a:latin typeface="Poppins"/>
              </a:rPr>
              <a:t>.</a:t>
            </a:r>
            <a:endParaRPr lang="en-US" sz="1748" dirty="0">
              <a:solidFill>
                <a:srgbClr val="000000"/>
              </a:solidFill>
              <a:latin typeface="Poppins"/>
            </a:endParaRPr>
          </a:p>
          <a:p>
            <a:pPr marL="285750" indent="-285750" algn="just">
              <a:lnSpc>
                <a:spcPts val="2448"/>
              </a:lnSpc>
              <a:spcBef>
                <a:spcPct val="0"/>
              </a:spcBef>
              <a:buFont typeface="Arial" panose="020B0604020202020204" pitchFamily="34" charset="0"/>
              <a:buChar char="•"/>
            </a:pPr>
            <a:r>
              <a:rPr lang="en-US" sz="1748" b="1" dirty="0">
                <a:solidFill>
                  <a:srgbClr val="000000"/>
                </a:solidFill>
                <a:latin typeface="Poppins"/>
              </a:rPr>
              <a:t>Linear </a:t>
            </a:r>
            <a:r>
              <a:rPr lang="en-US" sz="1748" b="1" dirty="0" err="1">
                <a:solidFill>
                  <a:srgbClr val="000000"/>
                </a:solidFill>
                <a:latin typeface="Poppins"/>
              </a:rPr>
              <a:t>Reg</a:t>
            </a:r>
            <a:r>
              <a:rPr lang="en-US" sz="1748" b="1" dirty="0">
                <a:solidFill>
                  <a:srgbClr val="000000"/>
                </a:solidFill>
                <a:latin typeface="Poppins"/>
              </a:rPr>
              <a:t>: </a:t>
            </a:r>
            <a:r>
              <a:rPr lang="en-US" sz="1748" dirty="0">
                <a:solidFill>
                  <a:srgbClr val="000000"/>
                </a:solidFill>
                <a:latin typeface="Poppins"/>
              </a:rPr>
              <a:t>Delivered performance on par with Lasso </a:t>
            </a:r>
            <a:r>
              <a:rPr lang="en-US" sz="1748" dirty="0" err="1">
                <a:solidFill>
                  <a:srgbClr val="000000"/>
                </a:solidFill>
                <a:latin typeface="Poppins"/>
              </a:rPr>
              <a:t>Reg</a:t>
            </a:r>
            <a:r>
              <a:rPr lang="en-US" sz="1748" dirty="0">
                <a:solidFill>
                  <a:srgbClr val="000000"/>
                </a:solidFill>
                <a:latin typeface="Poppins"/>
              </a:rPr>
              <a:t>, sharing the top spot with an accuracy of 0.646335.</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072171" y="4073145"/>
            <a:ext cx="10143658" cy="1375155"/>
          </a:xfrm>
          <a:prstGeom prst="rect">
            <a:avLst/>
          </a:prstGeom>
        </p:spPr>
        <p:txBody>
          <a:bodyPr lIns="0" tIns="0" rIns="0" bIns="0" rtlCol="0" anchor="t">
            <a:spAutoFit/>
          </a:bodyPr>
          <a:lstStyle/>
          <a:p>
            <a:pPr algn="ctr">
              <a:lnSpc>
                <a:spcPts val="11272"/>
              </a:lnSpc>
              <a:spcBef>
                <a:spcPct val="0"/>
              </a:spcBef>
            </a:pPr>
            <a:r>
              <a:rPr lang="en-US" sz="8051">
                <a:solidFill>
                  <a:srgbClr val="593C8F"/>
                </a:solidFill>
                <a:latin typeface="League Spartan"/>
              </a:rPr>
              <a:t>THANK YOU</a:t>
            </a:r>
          </a:p>
        </p:txBody>
      </p:sp>
      <p:sp>
        <p:nvSpPr>
          <p:cNvPr id="7" name="AutoShape 7"/>
          <p:cNvSpPr/>
          <p:nvPr/>
        </p:nvSpPr>
        <p:spPr>
          <a:xfrm>
            <a:off x="5897880" y="5372100"/>
            <a:ext cx="6492240" cy="0"/>
          </a:xfrm>
          <a:prstGeom prst="line">
            <a:avLst/>
          </a:prstGeom>
          <a:ln w="38100" cap="flat">
            <a:solidFill>
              <a:srgbClr val="000000"/>
            </a:solidFill>
            <a:prstDash val="solid"/>
            <a:headEnd type="none" w="sm" len="sm"/>
            <a:tailEnd type="none" w="sm" len="sm"/>
          </a:ln>
        </p:spPr>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grpSp>
        <p:nvGrpSpPr>
          <p:cNvPr id="3" name="Group 3"/>
          <p:cNvGrpSpPr/>
          <p:nvPr/>
        </p:nvGrpSpPr>
        <p:grpSpPr>
          <a:xfrm>
            <a:off x="1520190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a:grpSpLocks noChangeAspect="1"/>
          </p:cNvGrpSpPr>
          <p:nvPr/>
        </p:nvGrpSpPr>
        <p:grpSpPr>
          <a:xfrm>
            <a:off x="12711240" y="-120968"/>
            <a:ext cx="2466847" cy="10528935"/>
            <a:chOff x="0" y="0"/>
            <a:chExt cx="786130" cy="3355340"/>
          </a:xfrm>
        </p:grpSpPr>
        <p:sp>
          <p:nvSpPr>
            <p:cNvPr id="7" name="Freeform 7"/>
            <p:cNvSpPr/>
            <p:nvPr/>
          </p:nvSpPr>
          <p:spPr>
            <a:xfrm>
              <a:off x="0" y="0"/>
              <a:ext cx="786130" cy="3355340"/>
            </a:xfrm>
            <a:custGeom>
              <a:avLst/>
              <a:gdLst/>
              <a:ahLst/>
              <a:cxnLst/>
              <a:rect l="l" t="t" r="r" b="b"/>
              <a:pathLst>
                <a:path w="786130" h="3355340">
                  <a:moveTo>
                    <a:pt x="0" y="0"/>
                  </a:moveTo>
                  <a:lnTo>
                    <a:pt x="786130" y="0"/>
                  </a:lnTo>
                  <a:lnTo>
                    <a:pt x="786130" y="3355340"/>
                  </a:lnTo>
                  <a:lnTo>
                    <a:pt x="0" y="3355340"/>
                  </a:lnTo>
                  <a:close/>
                </a:path>
              </a:pathLst>
            </a:custGeom>
            <a:blipFill>
              <a:blip r:embed="rId3"/>
              <a:stretch>
                <a:fillRect l="-270013" r="-270013"/>
              </a:stretch>
            </a:blipFill>
          </p:spPr>
        </p:sp>
      </p:grpSp>
      <p:grpSp>
        <p:nvGrpSpPr>
          <p:cNvPr id="8" name="Group 8"/>
          <p:cNvGrpSpPr>
            <a:grpSpLocks noChangeAspect="1"/>
          </p:cNvGrpSpPr>
          <p:nvPr/>
        </p:nvGrpSpPr>
        <p:grpSpPr>
          <a:xfrm>
            <a:off x="10220580" y="-120968"/>
            <a:ext cx="2466847" cy="10528935"/>
            <a:chOff x="0" y="0"/>
            <a:chExt cx="786130" cy="3355340"/>
          </a:xfrm>
        </p:grpSpPr>
        <p:sp>
          <p:nvSpPr>
            <p:cNvPr id="9" name="Freeform 9"/>
            <p:cNvSpPr/>
            <p:nvPr/>
          </p:nvSpPr>
          <p:spPr>
            <a:xfrm>
              <a:off x="0" y="0"/>
              <a:ext cx="786130" cy="3355340"/>
            </a:xfrm>
            <a:custGeom>
              <a:avLst/>
              <a:gdLst/>
              <a:ahLst/>
              <a:cxnLst/>
              <a:rect l="l" t="t" r="r" b="b"/>
              <a:pathLst>
                <a:path w="786130" h="3355340">
                  <a:moveTo>
                    <a:pt x="0" y="0"/>
                  </a:moveTo>
                  <a:lnTo>
                    <a:pt x="786130" y="0"/>
                  </a:lnTo>
                  <a:lnTo>
                    <a:pt x="786130" y="3355340"/>
                  </a:lnTo>
                  <a:lnTo>
                    <a:pt x="0" y="3355340"/>
                  </a:lnTo>
                  <a:close/>
                </a:path>
              </a:pathLst>
            </a:custGeom>
            <a:blipFill>
              <a:blip r:embed="rId4"/>
              <a:stretch>
                <a:fillRect l="-270113" r="-270113"/>
              </a:stretch>
            </a:blipFill>
          </p:spPr>
        </p:sp>
      </p:grpSp>
      <p:sp>
        <p:nvSpPr>
          <p:cNvPr id="12" name="TextBox 12"/>
          <p:cNvSpPr txBox="1"/>
          <p:nvPr/>
        </p:nvSpPr>
        <p:spPr>
          <a:xfrm>
            <a:off x="1028720" y="952500"/>
            <a:ext cx="3255770" cy="589649"/>
          </a:xfrm>
          <a:prstGeom prst="rect">
            <a:avLst/>
          </a:prstGeom>
        </p:spPr>
        <p:txBody>
          <a:bodyPr lIns="0" tIns="0" rIns="0" bIns="0" rtlCol="0" anchor="t">
            <a:spAutoFit/>
          </a:bodyPr>
          <a:lstStyle/>
          <a:p>
            <a:pPr>
              <a:lnSpc>
                <a:spcPts val="5080"/>
              </a:lnSpc>
              <a:spcBef>
                <a:spcPct val="0"/>
              </a:spcBef>
            </a:pPr>
            <a:r>
              <a:rPr lang="en-US" sz="3629" dirty="0" smtClean="0">
                <a:solidFill>
                  <a:srgbClr val="000000"/>
                </a:solidFill>
                <a:latin typeface="Lato Bold"/>
              </a:rPr>
              <a:t>Project </a:t>
            </a:r>
            <a:endParaRPr lang="en-US" sz="3629" dirty="0">
              <a:solidFill>
                <a:srgbClr val="000000"/>
              </a:solidFill>
              <a:latin typeface="Lato Bold"/>
            </a:endParaRPr>
          </a:p>
        </p:txBody>
      </p:sp>
      <p:sp>
        <p:nvSpPr>
          <p:cNvPr id="13" name="TextBox 13"/>
          <p:cNvSpPr txBox="1"/>
          <p:nvPr/>
        </p:nvSpPr>
        <p:spPr>
          <a:xfrm>
            <a:off x="1028720" y="1494821"/>
            <a:ext cx="4957463" cy="738238"/>
          </a:xfrm>
          <a:prstGeom prst="rect">
            <a:avLst/>
          </a:prstGeom>
        </p:spPr>
        <p:txBody>
          <a:bodyPr lIns="0" tIns="0" rIns="0" bIns="0" rtlCol="0" anchor="t">
            <a:spAutoFit/>
          </a:bodyPr>
          <a:lstStyle/>
          <a:p>
            <a:pPr>
              <a:lnSpc>
                <a:spcPts val="6018"/>
              </a:lnSpc>
              <a:spcBef>
                <a:spcPct val="0"/>
              </a:spcBef>
            </a:pPr>
            <a:r>
              <a:rPr lang="en-US" sz="4298" dirty="0" smtClean="0">
                <a:solidFill>
                  <a:srgbClr val="593C8F"/>
                </a:solidFill>
                <a:latin typeface="League Spartan"/>
              </a:rPr>
              <a:t>Introduction</a:t>
            </a:r>
            <a:endParaRPr lang="en-US" sz="4298" dirty="0">
              <a:solidFill>
                <a:srgbClr val="593C8F"/>
              </a:solidFill>
              <a:latin typeface="League Spartan"/>
            </a:endParaRPr>
          </a:p>
        </p:txBody>
      </p:sp>
      <p:sp>
        <p:nvSpPr>
          <p:cNvPr id="14" name="AutoShape 14"/>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15" name="TextBox 15"/>
          <p:cNvSpPr txBox="1"/>
          <p:nvPr/>
        </p:nvSpPr>
        <p:spPr>
          <a:xfrm>
            <a:off x="1027648" y="2628900"/>
            <a:ext cx="8421152" cy="5232202"/>
          </a:xfrm>
          <a:prstGeom prst="rect">
            <a:avLst/>
          </a:prstGeom>
        </p:spPr>
        <p:txBody>
          <a:bodyPr wrap="square" lIns="0" tIns="0" rIns="0" bIns="0" rtlCol="0" anchor="t">
            <a:spAutoFit/>
          </a:bodyPr>
          <a:lstStyle/>
          <a:p>
            <a:pPr algn="just">
              <a:lnSpc>
                <a:spcPts val="2448"/>
              </a:lnSpc>
              <a:spcBef>
                <a:spcPct val="0"/>
              </a:spcBef>
            </a:pPr>
            <a:r>
              <a:rPr lang="en-US" sz="1748" dirty="0">
                <a:solidFill>
                  <a:srgbClr val="000000"/>
                </a:solidFill>
                <a:latin typeface="Poppins"/>
              </a:rPr>
              <a:t>Step into the captivating world of predicting housing prices! In this project, we embark on a journey inspired by the groundbreaking research of Harrison and </a:t>
            </a:r>
            <a:r>
              <a:rPr lang="en-US" sz="1748" dirty="0" err="1">
                <a:solidFill>
                  <a:srgbClr val="000000"/>
                </a:solidFill>
                <a:latin typeface="Poppins"/>
              </a:rPr>
              <a:t>Rubinfeld</a:t>
            </a:r>
            <a:r>
              <a:rPr lang="en-US" sz="1748" dirty="0">
                <a:solidFill>
                  <a:srgbClr val="000000"/>
                </a:solidFill>
                <a:latin typeface="Poppins"/>
              </a:rPr>
              <a:t> (1978) and enriched by the insights from </a:t>
            </a:r>
            <a:r>
              <a:rPr lang="en-US" sz="1748" dirty="0" err="1">
                <a:solidFill>
                  <a:srgbClr val="000000"/>
                </a:solidFill>
                <a:latin typeface="Poppins"/>
              </a:rPr>
              <a:t>Belsley</a:t>
            </a:r>
            <a:r>
              <a:rPr lang="en-US" sz="1748" dirty="0">
                <a:solidFill>
                  <a:srgbClr val="000000"/>
                </a:solidFill>
                <a:latin typeface="Poppins"/>
              </a:rPr>
              <a:t>, </a:t>
            </a:r>
            <a:r>
              <a:rPr lang="en-US" sz="1748" dirty="0" err="1">
                <a:solidFill>
                  <a:srgbClr val="000000"/>
                </a:solidFill>
                <a:latin typeface="Poppins"/>
              </a:rPr>
              <a:t>Kuh</a:t>
            </a:r>
            <a:r>
              <a:rPr lang="en-US" sz="1748" dirty="0">
                <a:solidFill>
                  <a:srgbClr val="000000"/>
                </a:solidFill>
                <a:latin typeface="Poppins"/>
              </a:rPr>
              <a:t>, and </a:t>
            </a:r>
            <a:r>
              <a:rPr lang="en-US" sz="1748" dirty="0" err="1">
                <a:solidFill>
                  <a:srgbClr val="000000"/>
                </a:solidFill>
                <a:latin typeface="Poppins"/>
              </a:rPr>
              <a:t>Welsch</a:t>
            </a:r>
            <a:r>
              <a:rPr lang="en-US" sz="1748" dirty="0">
                <a:solidFill>
                  <a:srgbClr val="000000"/>
                </a:solidFill>
                <a:latin typeface="Poppins"/>
              </a:rPr>
              <a:t> (1980) on Regression Diagnostics. </a:t>
            </a:r>
          </a:p>
          <a:p>
            <a:pPr algn="just">
              <a:lnSpc>
                <a:spcPts val="2448"/>
              </a:lnSpc>
              <a:spcBef>
                <a:spcPct val="0"/>
              </a:spcBef>
            </a:pPr>
            <a:endParaRPr lang="en-US" sz="1748" dirty="0">
              <a:solidFill>
                <a:srgbClr val="000000"/>
              </a:solidFill>
              <a:latin typeface="Poppins"/>
            </a:endParaRPr>
          </a:p>
          <a:p>
            <a:pPr algn="just">
              <a:lnSpc>
                <a:spcPts val="2448"/>
              </a:lnSpc>
              <a:spcBef>
                <a:spcPct val="0"/>
              </a:spcBef>
            </a:pPr>
            <a:r>
              <a:rPr lang="en-US" sz="1748" dirty="0">
                <a:solidFill>
                  <a:srgbClr val="000000"/>
                </a:solidFill>
                <a:latin typeface="Poppins"/>
              </a:rPr>
              <a:t>Our dataset, though modest, presents an intriguing challenge with its intricate interplay of factors: house area, bedroom count, furnishing details, and proximity to the main road. The true essence lies in crafting a predictive model that adeptly navigates through the complexities of multicollinearity. </a:t>
            </a:r>
          </a:p>
          <a:p>
            <a:pPr algn="just">
              <a:lnSpc>
                <a:spcPts val="2448"/>
              </a:lnSpc>
              <a:spcBef>
                <a:spcPct val="0"/>
              </a:spcBef>
            </a:pPr>
            <a:endParaRPr lang="en-US" sz="1748" dirty="0">
              <a:solidFill>
                <a:srgbClr val="000000"/>
              </a:solidFill>
              <a:latin typeface="Poppins"/>
            </a:endParaRPr>
          </a:p>
          <a:p>
            <a:pPr algn="just">
              <a:lnSpc>
                <a:spcPts val="2448"/>
              </a:lnSpc>
              <a:spcBef>
                <a:spcPct val="0"/>
              </a:spcBef>
            </a:pPr>
            <a:r>
              <a:rPr lang="en-US" sz="1748" dirty="0">
                <a:solidFill>
                  <a:srgbClr val="000000"/>
                </a:solidFill>
                <a:latin typeface="Poppins"/>
              </a:rPr>
              <a:t>Join us as we uncover the unique stories woven into each data point, exploring the delicate equilibrium between cozy bedrooms and lively main roads, all in the pursuit of mastering the nuanced art of housing price prediction</a:t>
            </a:r>
            <a:r>
              <a:rPr lang="en-US" sz="1748" dirty="0" smtClean="0">
                <a:solidFill>
                  <a:srgbClr val="000000"/>
                </a:solidFill>
                <a:latin typeface="Poppins"/>
              </a:rPr>
              <a:t>.</a:t>
            </a:r>
          </a:p>
          <a:p>
            <a:pPr algn="just">
              <a:lnSpc>
                <a:spcPts val="2448"/>
              </a:lnSpc>
              <a:spcBef>
                <a:spcPct val="0"/>
              </a:spcBef>
            </a:pPr>
            <a:endParaRPr lang="en-US" sz="1748" dirty="0" smtClean="0">
              <a:solidFill>
                <a:srgbClr val="000000"/>
              </a:solidFill>
              <a:latin typeface="Poppins"/>
            </a:endParaRPr>
          </a:p>
          <a:p>
            <a:pPr algn="just">
              <a:lnSpc>
                <a:spcPts val="2448"/>
              </a:lnSpc>
              <a:spcBef>
                <a:spcPct val="0"/>
              </a:spcBef>
            </a:pPr>
            <a:r>
              <a:rPr lang="en-US" sz="1748" dirty="0">
                <a:solidFill>
                  <a:srgbClr val="000000"/>
                </a:solidFill>
                <a:latin typeface="Poppins"/>
              </a:rPr>
              <a:t>Data </a:t>
            </a:r>
            <a:r>
              <a:rPr lang="en-US" sz="1748" dirty="0" smtClean="0">
                <a:solidFill>
                  <a:srgbClr val="000000"/>
                </a:solidFill>
                <a:latin typeface="Poppins"/>
              </a:rPr>
              <a:t>Source:</a:t>
            </a:r>
            <a:endParaRPr lang="en-US" sz="1748" dirty="0">
              <a:solidFill>
                <a:srgbClr val="000000"/>
              </a:solidFill>
              <a:latin typeface="Poppins"/>
            </a:endParaRPr>
          </a:p>
          <a:p>
            <a:pPr algn="just">
              <a:lnSpc>
                <a:spcPts val="2448"/>
              </a:lnSpc>
              <a:spcBef>
                <a:spcPct val="0"/>
              </a:spcBef>
            </a:pPr>
            <a:r>
              <a:rPr lang="en-US" sz="1748" dirty="0">
                <a:solidFill>
                  <a:srgbClr val="000000"/>
                </a:solidFill>
                <a:latin typeface="Poppins"/>
                <a:hlinkClick r:id="rId5"/>
              </a:rPr>
              <a:t>https://www.kaggle.com/datasets/yasserh/housing-prices-dataset/data</a:t>
            </a:r>
            <a:endParaRPr lang="en-US" sz="1748" dirty="0">
              <a:solidFill>
                <a:srgbClr val="000000"/>
              </a:solidFill>
              <a:latin typeface="Poppins"/>
            </a:endParaRPr>
          </a:p>
        </p:txBody>
      </p:sp>
      <p:sp>
        <p:nvSpPr>
          <p:cNvPr id="16" name="AutoShape 16"/>
          <p:cNvSpPr/>
          <p:nvPr/>
        </p:nvSpPr>
        <p:spPr>
          <a:xfrm>
            <a:off x="1029792" y="2252109"/>
            <a:ext cx="2618740" cy="0"/>
          </a:xfrm>
          <a:prstGeom prst="line">
            <a:avLst/>
          </a:prstGeom>
          <a:ln w="38100" cap="flat">
            <a:solidFill>
              <a:srgbClr val="000000"/>
            </a:solidFill>
            <a:prstDash val="solid"/>
            <a:headEnd type="none" w="sm" len="sm"/>
            <a:tailEnd type="none" w="sm" len="sm"/>
          </a:ln>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499600" cy="10287000"/>
            <a:chOff x="0" y="0"/>
            <a:chExt cx="2501952" cy="2709333"/>
          </a:xfrm>
        </p:grpSpPr>
        <p:sp>
          <p:nvSpPr>
            <p:cNvPr id="3" name="Freeform 3"/>
            <p:cNvSpPr/>
            <p:nvPr/>
          </p:nvSpPr>
          <p:spPr>
            <a:xfrm>
              <a:off x="0" y="0"/>
              <a:ext cx="2501952" cy="2709333"/>
            </a:xfrm>
            <a:custGeom>
              <a:avLst/>
              <a:gdLst/>
              <a:ahLst/>
              <a:cxnLst/>
              <a:rect l="l" t="t" r="r" b="b"/>
              <a:pathLst>
                <a:path w="2501952" h="2709333">
                  <a:moveTo>
                    <a:pt x="0" y="0"/>
                  </a:moveTo>
                  <a:lnTo>
                    <a:pt x="2501952" y="0"/>
                  </a:lnTo>
                  <a:lnTo>
                    <a:pt x="2501952" y="2709333"/>
                  </a:lnTo>
                  <a:lnTo>
                    <a:pt x="0" y="2709333"/>
                  </a:lnTo>
                  <a:close/>
                </a:path>
              </a:pathLst>
            </a:custGeom>
            <a:solidFill>
              <a:srgbClr val="593C8F"/>
            </a:solidFill>
          </p:spPr>
        </p:sp>
        <p:sp>
          <p:nvSpPr>
            <p:cNvPr id="4" name="TextBox 4"/>
            <p:cNvSpPr txBox="1"/>
            <p:nvPr/>
          </p:nvSpPr>
          <p:spPr>
            <a:xfrm>
              <a:off x="0" y="-47625"/>
              <a:ext cx="2501952" cy="275695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28720" y="1513871"/>
            <a:ext cx="6417963" cy="738238"/>
          </a:xfrm>
          <a:prstGeom prst="rect">
            <a:avLst/>
          </a:prstGeom>
        </p:spPr>
        <p:txBody>
          <a:bodyPr lIns="0" tIns="0" rIns="0" bIns="0" rtlCol="0" anchor="t">
            <a:spAutoFit/>
          </a:bodyPr>
          <a:lstStyle/>
          <a:p>
            <a:pPr>
              <a:lnSpc>
                <a:spcPts val="6018"/>
              </a:lnSpc>
              <a:spcBef>
                <a:spcPct val="0"/>
              </a:spcBef>
            </a:pPr>
            <a:r>
              <a:rPr lang="en-US" sz="4298" dirty="0">
                <a:solidFill>
                  <a:srgbClr val="FFFFFF"/>
                </a:solidFill>
                <a:latin typeface="League Spartan"/>
              </a:rPr>
              <a:t>Analyzing the Dataset</a:t>
            </a:r>
          </a:p>
        </p:txBody>
      </p:sp>
      <p:sp>
        <p:nvSpPr>
          <p:cNvPr id="6" name="AutoShape 6"/>
          <p:cNvSpPr/>
          <p:nvPr/>
        </p:nvSpPr>
        <p:spPr>
          <a:xfrm flipV="1">
            <a:off x="1029792" y="2233059"/>
            <a:ext cx="5761990" cy="19050"/>
          </a:xfrm>
          <a:prstGeom prst="line">
            <a:avLst/>
          </a:prstGeom>
          <a:ln w="38100" cap="flat">
            <a:solidFill>
              <a:srgbClr val="FFFFFF"/>
            </a:solidFill>
            <a:prstDash val="solid"/>
            <a:headEnd type="none" w="sm" len="sm"/>
            <a:tailEnd type="none" w="sm" len="sm"/>
          </a:ln>
        </p:spPr>
      </p:sp>
      <p:sp>
        <p:nvSpPr>
          <p:cNvPr id="12" name="TextBox 12"/>
          <p:cNvSpPr txBox="1"/>
          <p:nvPr/>
        </p:nvSpPr>
        <p:spPr>
          <a:xfrm>
            <a:off x="1028720" y="952500"/>
            <a:ext cx="4229080" cy="654025"/>
          </a:xfrm>
          <a:prstGeom prst="rect">
            <a:avLst/>
          </a:prstGeom>
        </p:spPr>
        <p:txBody>
          <a:bodyPr wrap="square" lIns="0" tIns="0" rIns="0" bIns="0" rtlCol="0" anchor="t">
            <a:spAutoFit/>
          </a:bodyPr>
          <a:lstStyle/>
          <a:p>
            <a:pPr>
              <a:lnSpc>
                <a:spcPts val="5080"/>
              </a:lnSpc>
              <a:spcBef>
                <a:spcPct val="0"/>
              </a:spcBef>
            </a:pPr>
            <a:r>
              <a:rPr lang="en-US" sz="3629" dirty="0" smtClean="0">
                <a:solidFill>
                  <a:srgbClr val="FFFFFF"/>
                </a:solidFill>
                <a:latin typeface="Lato Bold"/>
              </a:rPr>
              <a:t>OUR APPROACH: </a:t>
            </a:r>
            <a:endParaRPr lang="en-US" sz="3629" dirty="0">
              <a:solidFill>
                <a:srgbClr val="FFFFFF"/>
              </a:solidFill>
              <a:latin typeface="Lato Bold"/>
            </a:endParaRPr>
          </a:p>
        </p:txBody>
      </p:sp>
      <p:sp>
        <p:nvSpPr>
          <p:cNvPr id="13" name="TextBox 13"/>
          <p:cNvSpPr txBox="1"/>
          <p:nvPr/>
        </p:nvSpPr>
        <p:spPr>
          <a:xfrm>
            <a:off x="1082685" y="2584836"/>
            <a:ext cx="6417963" cy="5218032"/>
          </a:xfrm>
          <a:prstGeom prst="rect">
            <a:avLst/>
          </a:prstGeom>
        </p:spPr>
        <p:txBody>
          <a:bodyPr wrap="square" lIns="0" tIns="0" rIns="0" bIns="0" rtlCol="0" anchor="t">
            <a:spAutoFit/>
          </a:bodyPr>
          <a:lstStyle/>
          <a:p>
            <a:pPr algn="just">
              <a:lnSpc>
                <a:spcPts val="2448"/>
              </a:lnSpc>
              <a:spcBef>
                <a:spcPct val="0"/>
              </a:spcBef>
            </a:pPr>
            <a:r>
              <a:rPr lang="en-US" sz="1748" b="1" dirty="0">
                <a:solidFill>
                  <a:srgbClr val="FFFFFF"/>
                </a:solidFill>
                <a:latin typeface="Poppins"/>
              </a:rPr>
              <a:t>Outliers Investigation: </a:t>
            </a:r>
            <a:r>
              <a:rPr lang="en-US" sz="1748" dirty="0">
                <a:solidFill>
                  <a:srgbClr val="FFFFFF"/>
                </a:solidFill>
                <a:latin typeface="Poppins"/>
              </a:rPr>
              <a:t>We meticulously combed through the dataset, identifying and addressing outliers that could potentially skew our analysis or modeling.</a:t>
            </a:r>
          </a:p>
          <a:p>
            <a:pPr algn="just">
              <a:lnSpc>
                <a:spcPts val="2448"/>
              </a:lnSpc>
              <a:spcBef>
                <a:spcPct val="0"/>
              </a:spcBef>
            </a:pPr>
            <a:endParaRPr lang="en-US" sz="1748" dirty="0">
              <a:solidFill>
                <a:srgbClr val="FFFFFF"/>
              </a:solidFill>
              <a:latin typeface="Poppins"/>
            </a:endParaRPr>
          </a:p>
          <a:p>
            <a:pPr algn="just">
              <a:lnSpc>
                <a:spcPts val="2448"/>
              </a:lnSpc>
              <a:spcBef>
                <a:spcPct val="0"/>
              </a:spcBef>
            </a:pPr>
            <a:r>
              <a:rPr lang="en-US" sz="1748" b="1" dirty="0">
                <a:solidFill>
                  <a:srgbClr val="FFFFFF"/>
                </a:solidFill>
                <a:latin typeface="Poppins"/>
              </a:rPr>
              <a:t>Handling Null Values: </a:t>
            </a:r>
            <a:r>
              <a:rPr lang="en-US" sz="1748" dirty="0">
                <a:solidFill>
                  <a:srgbClr val="FFFFFF"/>
                </a:solidFill>
                <a:latin typeface="Poppins"/>
              </a:rPr>
              <a:t>Recognizing the importance of data integrity, we systematically dealt with any null values, ensuring a robust foundation for subsequent steps.</a:t>
            </a:r>
          </a:p>
          <a:p>
            <a:pPr algn="just">
              <a:lnSpc>
                <a:spcPts val="2448"/>
              </a:lnSpc>
              <a:spcBef>
                <a:spcPct val="0"/>
              </a:spcBef>
            </a:pPr>
            <a:endParaRPr lang="en-US" sz="1748" dirty="0">
              <a:solidFill>
                <a:srgbClr val="FFFFFF"/>
              </a:solidFill>
              <a:latin typeface="Poppins"/>
            </a:endParaRPr>
          </a:p>
          <a:p>
            <a:pPr algn="just">
              <a:lnSpc>
                <a:spcPts val="2448"/>
              </a:lnSpc>
              <a:spcBef>
                <a:spcPct val="0"/>
              </a:spcBef>
            </a:pPr>
            <a:r>
              <a:rPr lang="en-US" sz="1748" b="1" dirty="0">
                <a:solidFill>
                  <a:srgbClr val="FFFFFF"/>
                </a:solidFill>
                <a:latin typeface="Poppins"/>
              </a:rPr>
              <a:t>Identifying Dissimilarities: </a:t>
            </a:r>
            <a:r>
              <a:rPr lang="en-US" sz="1748" dirty="0">
                <a:solidFill>
                  <a:srgbClr val="FFFFFF"/>
                </a:solidFill>
                <a:latin typeface="Poppins"/>
              </a:rPr>
              <a:t>Our scrutiny extended to uncovering dissimilarities in the data, understanding variations that could influence the predictive outcome.</a:t>
            </a:r>
          </a:p>
          <a:p>
            <a:pPr algn="just">
              <a:lnSpc>
                <a:spcPts val="2448"/>
              </a:lnSpc>
              <a:spcBef>
                <a:spcPct val="0"/>
              </a:spcBef>
            </a:pPr>
            <a:endParaRPr lang="en-US" sz="1748" dirty="0">
              <a:solidFill>
                <a:srgbClr val="FFFFFF"/>
              </a:solidFill>
              <a:latin typeface="Poppins"/>
            </a:endParaRPr>
          </a:p>
          <a:p>
            <a:pPr algn="just">
              <a:lnSpc>
                <a:spcPts val="2448"/>
              </a:lnSpc>
              <a:spcBef>
                <a:spcPct val="0"/>
              </a:spcBef>
            </a:pPr>
            <a:r>
              <a:rPr lang="en-US" sz="1748" b="1" dirty="0">
                <a:solidFill>
                  <a:srgbClr val="FFFFFF"/>
                </a:solidFill>
                <a:latin typeface="Poppins"/>
              </a:rPr>
              <a:t>Correlation </a:t>
            </a:r>
            <a:r>
              <a:rPr lang="en-US" sz="1748" b="1" dirty="0" smtClean="0">
                <a:solidFill>
                  <a:srgbClr val="FFFFFF"/>
                </a:solidFill>
                <a:latin typeface="Poppins"/>
              </a:rPr>
              <a:t>Discovery &amp; Identifying Data Patterns</a:t>
            </a:r>
            <a:r>
              <a:rPr lang="en-US" sz="1748" dirty="0" smtClean="0">
                <a:solidFill>
                  <a:srgbClr val="FFFFFF"/>
                </a:solidFill>
                <a:latin typeface="Poppins"/>
              </a:rPr>
              <a:t>: </a:t>
            </a:r>
            <a:r>
              <a:rPr lang="en-US" sz="1748" dirty="0">
                <a:solidFill>
                  <a:srgbClr val="FFFFFF"/>
                </a:solidFill>
                <a:latin typeface="Poppins"/>
              </a:rPr>
              <a:t>Employing correlation analysis, we identified and explored relationships between different features, paving the way for informed decision-making in subsequent stages.</a:t>
            </a:r>
          </a:p>
        </p:txBody>
      </p:sp>
      <p:pic>
        <p:nvPicPr>
          <p:cNvPr id="15" name="Picture 14"/>
          <p:cNvPicPr>
            <a:picLocks noChangeAspect="1"/>
          </p:cNvPicPr>
          <p:nvPr/>
        </p:nvPicPr>
        <p:blipFill>
          <a:blip r:embed="rId2"/>
          <a:stretch>
            <a:fillRect/>
          </a:stretch>
        </p:blipFill>
        <p:spPr>
          <a:xfrm>
            <a:off x="10029825" y="3523111"/>
            <a:ext cx="3596640" cy="3526527"/>
          </a:xfrm>
          <a:prstGeom prst="rect">
            <a:avLst/>
          </a:prstGeom>
          <a:ln>
            <a:solidFill>
              <a:schemeClr val="tx1"/>
            </a:solidFill>
          </a:ln>
        </p:spPr>
      </p:pic>
      <p:pic>
        <p:nvPicPr>
          <p:cNvPr id="16" name="Picture 15"/>
          <p:cNvPicPr>
            <a:picLocks noChangeAspect="1"/>
          </p:cNvPicPr>
          <p:nvPr/>
        </p:nvPicPr>
        <p:blipFill>
          <a:blip r:embed="rId3"/>
          <a:stretch>
            <a:fillRect/>
          </a:stretch>
        </p:blipFill>
        <p:spPr>
          <a:xfrm>
            <a:off x="10029825" y="209550"/>
            <a:ext cx="5943600" cy="3105150"/>
          </a:xfrm>
          <a:prstGeom prst="rect">
            <a:avLst/>
          </a:prstGeom>
          <a:ln>
            <a:solidFill>
              <a:schemeClr val="tx1"/>
            </a:solidFill>
          </a:ln>
        </p:spPr>
      </p:pic>
      <p:pic>
        <p:nvPicPr>
          <p:cNvPr id="17" name="Picture 16"/>
          <p:cNvPicPr>
            <a:picLocks noChangeAspect="1"/>
          </p:cNvPicPr>
          <p:nvPr/>
        </p:nvPicPr>
        <p:blipFill>
          <a:blip r:embed="rId4"/>
          <a:stretch>
            <a:fillRect/>
          </a:stretch>
        </p:blipFill>
        <p:spPr>
          <a:xfrm>
            <a:off x="14249400" y="3696565"/>
            <a:ext cx="2057400" cy="3179618"/>
          </a:xfrm>
          <a:prstGeom prst="rect">
            <a:avLst/>
          </a:prstGeom>
          <a:ln>
            <a:solidFill>
              <a:schemeClr val="tx1"/>
            </a:solidFill>
          </a:ln>
        </p:spPr>
      </p:pic>
      <p:pic>
        <p:nvPicPr>
          <p:cNvPr id="18" name="Picture 17"/>
          <p:cNvPicPr>
            <a:picLocks noChangeAspect="1"/>
          </p:cNvPicPr>
          <p:nvPr/>
        </p:nvPicPr>
        <p:blipFill>
          <a:blip r:embed="rId5"/>
          <a:stretch>
            <a:fillRect/>
          </a:stretch>
        </p:blipFill>
        <p:spPr>
          <a:xfrm>
            <a:off x="15654813" y="7229190"/>
            <a:ext cx="1303973" cy="820774"/>
          </a:xfrm>
          <a:prstGeom prst="rect">
            <a:avLst/>
          </a:prstGeom>
          <a:ln>
            <a:solidFill>
              <a:schemeClr val="tx1"/>
            </a:solidFill>
          </a:ln>
        </p:spPr>
      </p:pic>
      <p:pic>
        <p:nvPicPr>
          <p:cNvPr id="19" name="Picture 18"/>
          <p:cNvPicPr>
            <a:picLocks noChangeAspect="1"/>
          </p:cNvPicPr>
          <p:nvPr/>
        </p:nvPicPr>
        <p:blipFill>
          <a:blip r:embed="rId6"/>
          <a:stretch>
            <a:fillRect/>
          </a:stretch>
        </p:blipFill>
        <p:spPr>
          <a:xfrm>
            <a:off x="10029825" y="7258050"/>
            <a:ext cx="5286375" cy="2914650"/>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TextBox 3"/>
          <p:cNvSpPr txBox="1"/>
          <p:nvPr/>
        </p:nvSpPr>
        <p:spPr>
          <a:xfrm>
            <a:off x="381000" y="952500"/>
            <a:ext cx="4381480" cy="654025"/>
          </a:xfrm>
          <a:prstGeom prst="rect">
            <a:avLst/>
          </a:prstGeom>
        </p:spPr>
        <p:txBody>
          <a:bodyPr wrap="square" lIns="0" tIns="0" rIns="0" bIns="0" rtlCol="0" anchor="t">
            <a:spAutoFit/>
          </a:bodyPr>
          <a:lstStyle/>
          <a:p>
            <a:pPr>
              <a:lnSpc>
                <a:spcPts val="5080"/>
              </a:lnSpc>
              <a:spcBef>
                <a:spcPct val="0"/>
              </a:spcBef>
            </a:pPr>
            <a:r>
              <a:rPr lang="en-US" sz="3629" dirty="0" smtClean="0">
                <a:solidFill>
                  <a:srgbClr val="000000"/>
                </a:solidFill>
                <a:latin typeface="Lato Bold"/>
              </a:rPr>
              <a:t>OUR APPROACH: </a:t>
            </a:r>
            <a:endParaRPr lang="en-US" sz="3629" dirty="0">
              <a:solidFill>
                <a:srgbClr val="000000"/>
              </a:solidFill>
              <a:latin typeface="Lato Bold"/>
            </a:endParaRPr>
          </a:p>
        </p:txBody>
      </p:sp>
      <p:sp>
        <p:nvSpPr>
          <p:cNvPr id="4" name="TextBox 4"/>
          <p:cNvSpPr txBox="1"/>
          <p:nvPr/>
        </p:nvSpPr>
        <p:spPr>
          <a:xfrm>
            <a:off x="381000" y="1494821"/>
            <a:ext cx="6544963" cy="684803"/>
          </a:xfrm>
          <a:prstGeom prst="rect">
            <a:avLst/>
          </a:prstGeom>
        </p:spPr>
        <p:txBody>
          <a:bodyPr lIns="0" tIns="0" rIns="0" bIns="0" rtlCol="0" anchor="t">
            <a:spAutoFit/>
          </a:bodyPr>
          <a:lstStyle/>
          <a:p>
            <a:pPr>
              <a:lnSpc>
                <a:spcPts val="6018"/>
              </a:lnSpc>
              <a:spcBef>
                <a:spcPct val="0"/>
              </a:spcBef>
            </a:pPr>
            <a:r>
              <a:rPr lang="en-US" sz="2800" dirty="0">
                <a:solidFill>
                  <a:srgbClr val="593C8F"/>
                </a:solidFill>
                <a:latin typeface="League Spartan"/>
              </a:rPr>
              <a:t>Exploring Through Visualization</a:t>
            </a:r>
          </a:p>
        </p:txBody>
      </p:sp>
      <p:sp>
        <p:nvSpPr>
          <p:cNvPr id="5" name="AutoShape 5"/>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6" name="AutoShape 6"/>
          <p:cNvSpPr/>
          <p:nvPr/>
        </p:nvSpPr>
        <p:spPr>
          <a:xfrm>
            <a:off x="382072" y="2252109"/>
            <a:ext cx="2618740" cy="0"/>
          </a:xfrm>
          <a:prstGeom prst="line">
            <a:avLst/>
          </a:prstGeom>
          <a:ln w="38100" cap="flat">
            <a:solidFill>
              <a:srgbClr val="000000"/>
            </a:solidFill>
            <a:prstDash val="solid"/>
            <a:headEnd type="none" w="sm" len="sm"/>
            <a:tailEnd type="none" w="sm" len="sm"/>
          </a:ln>
        </p:spPr>
      </p:sp>
      <p:grpSp>
        <p:nvGrpSpPr>
          <p:cNvPr id="11" name="Group 11"/>
          <p:cNvGrpSpPr/>
          <p:nvPr/>
        </p:nvGrpSpPr>
        <p:grpSpPr>
          <a:xfrm>
            <a:off x="7033304" y="0"/>
            <a:ext cx="11254696" cy="10287000"/>
            <a:chOff x="0" y="0"/>
            <a:chExt cx="812800" cy="2709333"/>
          </a:xfrm>
        </p:grpSpPr>
        <p:sp>
          <p:nvSpPr>
            <p:cNvPr id="12" name="Freeform 12"/>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13" name="TextBox 13"/>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482097" y="2582447"/>
            <a:ext cx="6058951" cy="6155531"/>
          </a:xfrm>
          <a:prstGeom prst="rect">
            <a:avLst/>
          </a:prstGeom>
        </p:spPr>
        <p:txBody>
          <a:bodyPr wrap="square" lIns="0" tIns="0" rIns="0" bIns="0" rtlCol="0" anchor="t">
            <a:spAutoFit/>
          </a:bodyPr>
          <a:lstStyle/>
          <a:p>
            <a:pPr algn="just">
              <a:lnSpc>
                <a:spcPts val="2448"/>
              </a:lnSpc>
              <a:spcBef>
                <a:spcPct val="0"/>
              </a:spcBef>
            </a:pPr>
            <a:r>
              <a:rPr lang="en-US" sz="1748" b="1" dirty="0">
                <a:solidFill>
                  <a:srgbClr val="000000"/>
                </a:solidFill>
                <a:latin typeface="Poppins"/>
              </a:rPr>
              <a:t>Bar Plot: </a:t>
            </a:r>
            <a:r>
              <a:rPr lang="en-US" sz="1748" dirty="0">
                <a:solidFill>
                  <a:srgbClr val="000000"/>
                </a:solidFill>
                <a:latin typeface="Poppins"/>
              </a:rPr>
              <a:t>Visualized categorical data distribution using bar plots, offering a clear representation of the distribution of variables.</a:t>
            </a:r>
          </a:p>
          <a:p>
            <a:pPr algn="just">
              <a:lnSpc>
                <a:spcPts val="2448"/>
              </a:lnSpc>
              <a:spcBef>
                <a:spcPct val="0"/>
              </a:spcBef>
            </a:pPr>
            <a:endParaRPr lang="en-US" sz="1748" dirty="0">
              <a:solidFill>
                <a:srgbClr val="000000"/>
              </a:solidFill>
              <a:latin typeface="Poppins"/>
            </a:endParaRPr>
          </a:p>
          <a:p>
            <a:pPr algn="just">
              <a:lnSpc>
                <a:spcPts val="2448"/>
              </a:lnSpc>
              <a:spcBef>
                <a:spcPct val="0"/>
              </a:spcBef>
            </a:pPr>
            <a:r>
              <a:rPr lang="en-US" sz="1748" b="1" dirty="0">
                <a:solidFill>
                  <a:srgbClr val="000000"/>
                </a:solidFill>
                <a:latin typeface="Poppins"/>
              </a:rPr>
              <a:t>Box Plot</a:t>
            </a:r>
            <a:r>
              <a:rPr lang="en-US" sz="1748" dirty="0">
                <a:solidFill>
                  <a:srgbClr val="000000"/>
                </a:solidFill>
                <a:latin typeface="Poppins"/>
              </a:rPr>
              <a:t>: Leveraged box plots to gain insights into the distribution of numerical data, identifying central tendencies and potential outliers.</a:t>
            </a:r>
          </a:p>
          <a:p>
            <a:pPr algn="just">
              <a:lnSpc>
                <a:spcPts val="2448"/>
              </a:lnSpc>
              <a:spcBef>
                <a:spcPct val="0"/>
              </a:spcBef>
            </a:pPr>
            <a:endParaRPr lang="en-US" sz="1748" dirty="0">
              <a:solidFill>
                <a:srgbClr val="000000"/>
              </a:solidFill>
              <a:latin typeface="Poppins"/>
            </a:endParaRPr>
          </a:p>
          <a:p>
            <a:pPr algn="just">
              <a:lnSpc>
                <a:spcPts val="2448"/>
              </a:lnSpc>
              <a:spcBef>
                <a:spcPct val="0"/>
              </a:spcBef>
            </a:pPr>
            <a:r>
              <a:rPr lang="en-US" sz="1748" b="1" dirty="0" err="1">
                <a:solidFill>
                  <a:srgbClr val="000000"/>
                </a:solidFill>
                <a:latin typeface="Poppins"/>
              </a:rPr>
              <a:t>Heatmap</a:t>
            </a:r>
            <a:r>
              <a:rPr lang="en-US" sz="1748" dirty="0">
                <a:solidFill>
                  <a:srgbClr val="000000"/>
                </a:solidFill>
                <a:latin typeface="Poppins"/>
              </a:rPr>
              <a:t>: Employed </a:t>
            </a:r>
            <a:r>
              <a:rPr lang="en-US" sz="1748" dirty="0" err="1">
                <a:solidFill>
                  <a:srgbClr val="000000"/>
                </a:solidFill>
                <a:latin typeface="Poppins"/>
              </a:rPr>
              <a:t>heatmaps</a:t>
            </a:r>
            <a:r>
              <a:rPr lang="en-US" sz="1748" dirty="0">
                <a:solidFill>
                  <a:srgbClr val="000000"/>
                </a:solidFill>
                <a:latin typeface="Poppins"/>
              </a:rPr>
              <a:t> to visualize correlation matrices, providing a comprehensive overview of feature interdependencies.</a:t>
            </a:r>
          </a:p>
          <a:p>
            <a:pPr algn="just">
              <a:lnSpc>
                <a:spcPts val="2448"/>
              </a:lnSpc>
              <a:spcBef>
                <a:spcPct val="0"/>
              </a:spcBef>
            </a:pPr>
            <a:endParaRPr lang="en-US" sz="1748" dirty="0">
              <a:solidFill>
                <a:srgbClr val="000000"/>
              </a:solidFill>
              <a:latin typeface="Poppins"/>
            </a:endParaRPr>
          </a:p>
          <a:p>
            <a:pPr algn="just">
              <a:lnSpc>
                <a:spcPts val="2448"/>
              </a:lnSpc>
              <a:spcBef>
                <a:spcPct val="0"/>
              </a:spcBef>
            </a:pPr>
            <a:r>
              <a:rPr lang="en-US" sz="1748" b="1" dirty="0">
                <a:solidFill>
                  <a:srgbClr val="000000"/>
                </a:solidFill>
                <a:latin typeface="Poppins"/>
              </a:rPr>
              <a:t>Scatter Plot and Pair Plot</a:t>
            </a:r>
            <a:r>
              <a:rPr lang="en-US" sz="1748" dirty="0">
                <a:solidFill>
                  <a:srgbClr val="000000"/>
                </a:solidFill>
                <a:latin typeface="Poppins"/>
              </a:rPr>
              <a:t>: Utilized scatter plots for bivariate analysis and pair plots for multivariate exploration, offering a rich visual understanding of feature relationships</a:t>
            </a:r>
            <a:r>
              <a:rPr lang="en-US" sz="1748" dirty="0" smtClean="0">
                <a:solidFill>
                  <a:srgbClr val="000000"/>
                </a:solidFill>
                <a:latin typeface="Poppins"/>
              </a:rPr>
              <a:t>.</a:t>
            </a:r>
            <a:endParaRPr lang="en-US" sz="1748" dirty="0">
              <a:solidFill>
                <a:srgbClr val="000000"/>
              </a:solidFill>
              <a:latin typeface="Poppins"/>
            </a:endParaRPr>
          </a:p>
          <a:p>
            <a:pPr algn="just">
              <a:lnSpc>
                <a:spcPts val="2448"/>
              </a:lnSpc>
              <a:spcBef>
                <a:spcPct val="0"/>
              </a:spcBef>
            </a:pPr>
            <a:endParaRPr lang="en-US" sz="1748" dirty="0" smtClean="0">
              <a:solidFill>
                <a:srgbClr val="000000"/>
              </a:solidFill>
              <a:latin typeface="Poppins"/>
            </a:endParaRPr>
          </a:p>
          <a:p>
            <a:pPr algn="just">
              <a:lnSpc>
                <a:spcPts val="2448"/>
              </a:lnSpc>
              <a:spcBef>
                <a:spcPct val="0"/>
              </a:spcBef>
            </a:pPr>
            <a:r>
              <a:rPr lang="en-US" sz="1748" b="1" dirty="0">
                <a:solidFill>
                  <a:srgbClr val="000000"/>
                </a:solidFill>
                <a:latin typeface="Poppins"/>
              </a:rPr>
              <a:t>Histogram: </a:t>
            </a:r>
            <a:r>
              <a:rPr lang="en-US" sz="1748" dirty="0">
                <a:solidFill>
                  <a:srgbClr val="000000"/>
                </a:solidFill>
                <a:latin typeface="Poppins"/>
              </a:rPr>
              <a:t>Employed histograms to illustrate the distribution of a single numerical variable, providing a detailed view of its frequency distribution.</a:t>
            </a:r>
          </a:p>
        </p:txBody>
      </p:sp>
      <p:pic>
        <p:nvPicPr>
          <p:cNvPr id="18" name="Picture 17"/>
          <p:cNvPicPr>
            <a:picLocks noChangeAspect="1"/>
          </p:cNvPicPr>
          <p:nvPr/>
        </p:nvPicPr>
        <p:blipFill>
          <a:blip r:embed="rId3"/>
          <a:stretch>
            <a:fillRect/>
          </a:stretch>
        </p:blipFill>
        <p:spPr>
          <a:xfrm>
            <a:off x="7313420" y="254196"/>
            <a:ext cx="5744556" cy="4816671"/>
          </a:xfrm>
          <a:prstGeom prst="rect">
            <a:avLst/>
          </a:prstGeom>
          <a:ln>
            <a:solidFill>
              <a:schemeClr val="tx1"/>
            </a:solidFill>
          </a:ln>
        </p:spPr>
      </p:pic>
      <p:pic>
        <p:nvPicPr>
          <p:cNvPr id="19" name="Picture 18"/>
          <p:cNvPicPr>
            <a:picLocks noChangeAspect="1"/>
          </p:cNvPicPr>
          <p:nvPr/>
        </p:nvPicPr>
        <p:blipFill>
          <a:blip r:embed="rId4"/>
          <a:stretch>
            <a:fillRect/>
          </a:stretch>
        </p:blipFill>
        <p:spPr>
          <a:xfrm>
            <a:off x="12345833" y="5325063"/>
            <a:ext cx="5725522" cy="4510965"/>
          </a:xfrm>
          <a:prstGeom prst="rect">
            <a:avLst/>
          </a:prstGeom>
          <a:ln>
            <a:solidFill>
              <a:schemeClr val="tx1"/>
            </a:solidFill>
          </a:ln>
        </p:spPr>
      </p:pic>
      <p:pic>
        <p:nvPicPr>
          <p:cNvPr id="21" name="Picture 20"/>
          <p:cNvPicPr>
            <a:picLocks noChangeAspect="1"/>
          </p:cNvPicPr>
          <p:nvPr/>
        </p:nvPicPr>
        <p:blipFill>
          <a:blip r:embed="rId5"/>
          <a:stretch>
            <a:fillRect/>
          </a:stretch>
        </p:blipFill>
        <p:spPr>
          <a:xfrm>
            <a:off x="13274621" y="745932"/>
            <a:ext cx="4796734" cy="3952026"/>
          </a:xfrm>
          <a:prstGeom prst="rect">
            <a:avLst/>
          </a:prstGeom>
          <a:ln>
            <a:solidFill>
              <a:schemeClr val="tx1"/>
            </a:solidFill>
          </a:ln>
        </p:spPr>
      </p:pic>
      <p:pic>
        <p:nvPicPr>
          <p:cNvPr id="22" name="Picture 21"/>
          <p:cNvPicPr>
            <a:picLocks noChangeAspect="1"/>
          </p:cNvPicPr>
          <p:nvPr/>
        </p:nvPicPr>
        <p:blipFill>
          <a:blip r:embed="rId6"/>
          <a:stretch>
            <a:fillRect/>
          </a:stretch>
        </p:blipFill>
        <p:spPr>
          <a:xfrm>
            <a:off x="7452464" y="5589820"/>
            <a:ext cx="4514850" cy="3981450"/>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0" y="0"/>
            <a:ext cx="18287999" cy="10287000"/>
            <a:chOff x="0" y="0"/>
            <a:chExt cx="812800" cy="2709333"/>
          </a:xfrm>
        </p:grpSpPr>
        <p:sp>
          <p:nvSpPr>
            <p:cNvPr id="3" name="Freeform 12"/>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13"/>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pic>
        <p:nvPicPr>
          <p:cNvPr id="6" name="Picture 5"/>
          <p:cNvPicPr>
            <a:picLocks noChangeAspect="1"/>
          </p:cNvPicPr>
          <p:nvPr/>
        </p:nvPicPr>
        <p:blipFill>
          <a:blip r:embed="rId2"/>
          <a:stretch>
            <a:fillRect/>
          </a:stretch>
        </p:blipFill>
        <p:spPr>
          <a:xfrm>
            <a:off x="8453634" y="264403"/>
            <a:ext cx="7286625" cy="4867275"/>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8458200" y="5343525"/>
            <a:ext cx="4733925" cy="4600575"/>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13468547" y="5372100"/>
            <a:ext cx="4543425" cy="4505325"/>
          </a:xfrm>
          <a:prstGeom prst="rect">
            <a:avLst/>
          </a:prstGeom>
          <a:ln>
            <a:solidFill>
              <a:schemeClr val="tx1"/>
            </a:solidFill>
          </a:ln>
        </p:spPr>
      </p:pic>
      <p:pic>
        <p:nvPicPr>
          <p:cNvPr id="11" name="Picture 10"/>
          <p:cNvPicPr>
            <a:picLocks noChangeAspect="1"/>
          </p:cNvPicPr>
          <p:nvPr/>
        </p:nvPicPr>
        <p:blipFill>
          <a:blip r:embed="rId5"/>
          <a:stretch>
            <a:fillRect/>
          </a:stretch>
        </p:blipFill>
        <p:spPr>
          <a:xfrm>
            <a:off x="208141" y="437531"/>
            <a:ext cx="3525659" cy="651327"/>
          </a:xfrm>
          <a:prstGeom prst="rect">
            <a:avLst/>
          </a:prstGeom>
          <a:ln>
            <a:solidFill>
              <a:schemeClr val="tx1"/>
            </a:solidFill>
          </a:ln>
        </p:spPr>
      </p:pic>
      <p:pic>
        <p:nvPicPr>
          <p:cNvPr id="13" name="Picture 12"/>
          <p:cNvPicPr>
            <a:picLocks noChangeAspect="1"/>
          </p:cNvPicPr>
          <p:nvPr/>
        </p:nvPicPr>
        <p:blipFill>
          <a:blip r:embed="rId6"/>
          <a:stretch>
            <a:fillRect/>
          </a:stretch>
        </p:blipFill>
        <p:spPr>
          <a:xfrm>
            <a:off x="213515" y="404813"/>
            <a:ext cx="5559685" cy="684045"/>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763" y="1398754"/>
            <a:ext cx="8020015" cy="8376285"/>
          </a:xfrm>
          <a:prstGeom prst="rect">
            <a:avLst/>
          </a:prstGeom>
        </p:spPr>
      </p:pic>
    </p:spTree>
    <p:extLst>
      <p:ext uri="{BB962C8B-B14F-4D97-AF65-F5344CB8AC3E}">
        <p14:creationId xmlns:p14="http://schemas.microsoft.com/office/powerpoint/2010/main" val="36557608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TextBox 3"/>
          <p:cNvSpPr txBox="1"/>
          <p:nvPr/>
        </p:nvSpPr>
        <p:spPr>
          <a:xfrm>
            <a:off x="1752601" y="1249859"/>
            <a:ext cx="5744744" cy="769441"/>
          </a:xfrm>
          <a:prstGeom prst="rect">
            <a:avLst/>
          </a:prstGeom>
        </p:spPr>
        <p:txBody>
          <a:bodyPr wrap="square" lIns="0" tIns="0" rIns="0" bIns="0" rtlCol="0" anchor="t">
            <a:spAutoFit/>
          </a:bodyPr>
          <a:lstStyle/>
          <a:p>
            <a:pPr>
              <a:lnSpc>
                <a:spcPts val="6018"/>
              </a:lnSpc>
              <a:spcBef>
                <a:spcPct val="0"/>
              </a:spcBef>
            </a:pPr>
            <a:r>
              <a:rPr lang="en-US" sz="4298" dirty="0" smtClean="0">
                <a:solidFill>
                  <a:srgbClr val="593C8F"/>
                </a:solidFill>
                <a:latin typeface="League Spartan"/>
              </a:rPr>
              <a:t>Feature Engineering</a:t>
            </a:r>
            <a:endParaRPr lang="en-US" sz="4298" dirty="0">
              <a:solidFill>
                <a:srgbClr val="593C8F"/>
              </a:solidFill>
              <a:latin typeface="League Spartan"/>
            </a:endParaRPr>
          </a:p>
        </p:txBody>
      </p:sp>
      <p:sp>
        <p:nvSpPr>
          <p:cNvPr id="4" name="AutoShape 4"/>
          <p:cNvSpPr/>
          <p:nvPr/>
        </p:nvSpPr>
        <p:spPr>
          <a:xfrm>
            <a:off x="1753673" y="2007147"/>
            <a:ext cx="2618740" cy="0"/>
          </a:xfrm>
          <a:prstGeom prst="line">
            <a:avLst/>
          </a:prstGeom>
          <a:ln w="38100" cap="flat">
            <a:solidFill>
              <a:srgbClr val="000000"/>
            </a:solidFill>
            <a:prstDash val="solid"/>
            <a:headEnd type="none" w="sm" len="sm"/>
            <a:tailEnd type="none" w="sm" len="sm"/>
          </a:ln>
        </p:spPr>
      </p:sp>
      <p:grpSp>
        <p:nvGrpSpPr>
          <p:cNvPr id="5" name="Group 5"/>
          <p:cNvGrpSpPr/>
          <p:nvPr/>
        </p:nvGrpSpPr>
        <p:grpSpPr>
          <a:xfrm>
            <a:off x="0" y="0"/>
            <a:ext cx="1447800" cy="10287000"/>
            <a:chOff x="0" y="0"/>
            <a:chExt cx="812800" cy="2709333"/>
          </a:xfrm>
        </p:grpSpPr>
        <p:sp>
          <p:nvSpPr>
            <p:cNvPr id="6" name="Freeform 6"/>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7" name="TextBox 7"/>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752600" y="707538"/>
            <a:ext cx="4347863" cy="654025"/>
          </a:xfrm>
          <a:prstGeom prst="rect">
            <a:avLst/>
          </a:prstGeom>
        </p:spPr>
        <p:txBody>
          <a:bodyPr wrap="square" lIns="0" tIns="0" rIns="0" bIns="0" rtlCol="0" anchor="t">
            <a:spAutoFit/>
          </a:bodyPr>
          <a:lstStyle/>
          <a:p>
            <a:pPr>
              <a:lnSpc>
                <a:spcPts val="5080"/>
              </a:lnSpc>
              <a:spcBef>
                <a:spcPct val="0"/>
              </a:spcBef>
            </a:pPr>
            <a:r>
              <a:rPr lang="en-US" sz="3629" dirty="0" smtClean="0">
                <a:solidFill>
                  <a:srgbClr val="000000"/>
                </a:solidFill>
                <a:latin typeface="Lato Bold"/>
              </a:rPr>
              <a:t>OUR APPROACH: </a:t>
            </a:r>
            <a:endParaRPr lang="en-US" sz="3629" dirty="0">
              <a:solidFill>
                <a:srgbClr val="000000"/>
              </a:solidFill>
              <a:latin typeface="Lato Bold"/>
            </a:endParaRPr>
          </a:p>
        </p:txBody>
      </p:sp>
      <p:sp>
        <p:nvSpPr>
          <p:cNvPr id="14" name="TextBox 14"/>
          <p:cNvSpPr txBox="1"/>
          <p:nvPr/>
        </p:nvSpPr>
        <p:spPr>
          <a:xfrm>
            <a:off x="1790700" y="2254896"/>
            <a:ext cx="15735300" cy="4069704"/>
          </a:xfrm>
          <a:prstGeom prst="rect">
            <a:avLst/>
          </a:prstGeom>
        </p:spPr>
        <p:txBody>
          <a:bodyPr wrap="square" lIns="0" tIns="0" rIns="0" bIns="0" rtlCol="0" anchor="t">
            <a:spAutoFit/>
          </a:bodyPr>
          <a:lstStyle/>
          <a:p>
            <a:pPr algn="just">
              <a:lnSpc>
                <a:spcPts val="2948"/>
              </a:lnSpc>
              <a:spcBef>
                <a:spcPct val="0"/>
              </a:spcBef>
            </a:pPr>
            <a:r>
              <a:rPr lang="en-US" b="1" dirty="0" smtClean="0">
                <a:solidFill>
                  <a:srgbClr val="000000"/>
                </a:solidFill>
                <a:latin typeface="Poppins"/>
              </a:rPr>
              <a:t>Binary </a:t>
            </a:r>
            <a:r>
              <a:rPr lang="en-US" b="1" dirty="0">
                <a:solidFill>
                  <a:srgbClr val="000000"/>
                </a:solidFill>
                <a:latin typeface="Poppins"/>
              </a:rPr>
              <a:t>Variable Adjustment</a:t>
            </a:r>
            <a:r>
              <a:rPr lang="en-US" b="1" dirty="0" smtClean="0">
                <a:solidFill>
                  <a:srgbClr val="000000"/>
                </a:solidFill>
                <a:latin typeface="Poppins"/>
              </a:rPr>
              <a:t>:</a:t>
            </a:r>
            <a:r>
              <a:rPr lang="en-US" dirty="0" smtClean="0">
                <a:solidFill>
                  <a:srgbClr val="000000"/>
                </a:solidFill>
                <a:latin typeface="Poppins"/>
              </a:rPr>
              <a:t> </a:t>
            </a:r>
            <a:r>
              <a:rPr lang="en-US" dirty="0">
                <a:solidFill>
                  <a:srgbClr val="000000"/>
                </a:solidFill>
                <a:latin typeface="Poppins"/>
              </a:rPr>
              <a:t>Recognizing the significance of binary variables, we meticulously adjusted categories like '</a:t>
            </a:r>
            <a:r>
              <a:rPr lang="en-US" dirty="0" err="1">
                <a:solidFill>
                  <a:srgbClr val="000000"/>
                </a:solidFill>
                <a:latin typeface="Poppins"/>
              </a:rPr>
              <a:t>mainroad</a:t>
            </a:r>
            <a:r>
              <a:rPr lang="en-US" dirty="0">
                <a:solidFill>
                  <a:srgbClr val="000000"/>
                </a:solidFill>
                <a:latin typeface="Poppins"/>
              </a:rPr>
              <a:t>,' 'guestroom,' 'basement,' '</a:t>
            </a:r>
            <a:r>
              <a:rPr lang="en-US" dirty="0" err="1">
                <a:solidFill>
                  <a:srgbClr val="000000"/>
                </a:solidFill>
                <a:latin typeface="Poppins"/>
              </a:rPr>
              <a:t>hotwaterheating</a:t>
            </a:r>
            <a:r>
              <a:rPr lang="en-US" dirty="0">
                <a:solidFill>
                  <a:srgbClr val="000000"/>
                </a:solidFill>
                <a:latin typeface="Poppins"/>
              </a:rPr>
              <a:t>,' '</a:t>
            </a:r>
            <a:r>
              <a:rPr lang="en-US" dirty="0" err="1">
                <a:solidFill>
                  <a:srgbClr val="000000"/>
                </a:solidFill>
                <a:latin typeface="Poppins"/>
              </a:rPr>
              <a:t>airconditioning</a:t>
            </a:r>
            <a:r>
              <a:rPr lang="en-US" dirty="0">
                <a:solidFill>
                  <a:srgbClr val="000000"/>
                </a:solidFill>
                <a:latin typeface="Poppins"/>
              </a:rPr>
              <a:t>,' and '</a:t>
            </a:r>
            <a:r>
              <a:rPr lang="en-US" dirty="0" err="1">
                <a:solidFill>
                  <a:srgbClr val="000000"/>
                </a:solidFill>
                <a:latin typeface="Poppins"/>
              </a:rPr>
              <a:t>prefarea</a:t>
            </a:r>
            <a:r>
              <a:rPr lang="en-US" dirty="0">
                <a:solidFill>
                  <a:srgbClr val="000000"/>
                </a:solidFill>
                <a:latin typeface="Poppins"/>
              </a:rPr>
              <a:t>.' These were transformed into a numeric format, where 'yes' became 1, and 'no' became 0, ensuring compatibility with our model requirements.</a:t>
            </a:r>
          </a:p>
          <a:p>
            <a:pPr algn="just">
              <a:lnSpc>
                <a:spcPts val="2948"/>
              </a:lnSpc>
              <a:spcBef>
                <a:spcPct val="0"/>
              </a:spcBef>
            </a:pPr>
            <a:endParaRPr lang="en-US" dirty="0">
              <a:solidFill>
                <a:srgbClr val="000000"/>
              </a:solidFill>
              <a:latin typeface="Poppins"/>
            </a:endParaRPr>
          </a:p>
          <a:p>
            <a:pPr algn="just">
              <a:lnSpc>
                <a:spcPts val="2948"/>
              </a:lnSpc>
              <a:spcBef>
                <a:spcPct val="0"/>
              </a:spcBef>
            </a:pPr>
            <a:r>
              <a:rPr lang="en-US" b="1" dirty="0" smtClean="0">
                <a:solidFill>
                  <a:srgbClr val="000000"/>
                </a:solidFill>
                <a:latin typeface="Poppins"/>
              </a:rPr>
              <a:t>Categorical </a:t>
            </a:r>
            <a:r>
              <a:rPr lang="en-US" b="1" dirty="0">
                <a:solidFill>
                  <a:srgbClr val="000000"/>
                </a:solidFill>
                <a:latin typeface="Poppins"/>
              </a:rPr>
              <a:t>Feature </a:t>
            </a:r>
            <a:r>
              <a:rPr lang="en-US" b="1" dirty="0" smtClean="0">
                <a:solidFill>
                  <a:srgbClr val="000000"/>
                </a:solidFill>
                <a:latin typeface="Poppins"/>
              </a:rPr>
              <a:t>Handling</a:t>
            </a:r>
            <a:r>
              <a:rPr lang="en-US" dirty="0" smtClean="0">
                <a:solidFill>
                  <a:srgbClr val="000000"/>
                </a:solidFill>
                <a:latin typeface="Poppins"/>
              </a:rPr>
              <a:t>: A </a:t>
            </a:r>
            <a:r>
              <a:rPr lang="en-US" dirty="0">
                <a:solidFill>
                  <a:srgbClr val="000000"/>
                </a:solidFill>
                <a:latin typeface="Poppins"/>
              </a:rPr>
              <a:t>keen eye was cast on categorical features, with a specific focus on '</a:t>
            </a:r>
            <a:r>
              <a:rPr lang="en-US" dirty="0" err="1">
                <a:solidFill>
                  <a:srgbClr val="000000"/>
                </a:solidFill>
                <a:latin typeface="Poppins"/>
              </a:rPr>
              <a:t>furnishingstatus</a:t>
            </a:r>
            <a:r>
              <a:rPr lang="en-US" dirty="0">
                <a:solidFill>
                  <a:srgbClr val="000000"/>
                </a:solidFill>
                <a:latin typeface="Poppins"/>
              </a:rPr>
              <a:t>.' Leveraging one-hot encoding, we transformed these categorical variables into numerical format, capturing their essence without falling into the multicollinearity trap. The result was a refined dataset, ready for the predictive modeling stage.</a:t>
            </a:r>
          </a:p>
          <a:p>
            <a:pPr algn="just">
              <a:lnSpc>
                <a:spcPts val="2948"/>
              </a:lnSpc>
              <a:spcBef>
                <a:spcPct val="0"/>
              </a:spcBef>
            </a:pPr>
            <a:endParaRPr lang="en-US" dirty="0" smtClean="0">
              <a:solidFill>
                <a:srgbClr val="000000"/>
              </a:solidFill>
              <a:latin typeface="Poppins"/>
            </a:endParaRPr>
          </a:p>
          <a:p>
            <a:pPr algn="just">
              <a:lnSpc>
                <a:spcPts val="2948"/>
              </a:lnSpc>
              <a:spcBef>
                <a:spcPct val="0"/>
              </a:spcBef>
            </a:pPr>
            <a:r>
              <a:rPr lang="en-US" b="1" dirty="0" smtClean="0">
                <a:solidFill>
                  <a:srgbClr val="000000"/>
                </a:solidFill>
                <a:latin typeface="Poppins"/>
              </a:rPr>
              <a:t>Data </a:t>
            </a:r>
            <a:r>
              <a:rPr lang="en-US" b="1" dirty="0">
                <a:solidFill>
                  <a:srgbClr val="000000"/>
                </a:solidFill>
                <a:latin typeface="Poppins"/>
              </a:rPr>
              <a:t>Snapshot</a:t>
            </a:r>
            <a:r>
              <a:rPr lang="en-US" dirty="0" smtClean="0">
                <a:solidFill>
                  <a:srgbClr val="000000"/>
                </a:solidFill>
                <a:latin typeface="Poppins"/>
              </a:rPr>
              <a:t>: </a:t>
            </a:r>
            <a:r>
              <a:rPr lang="en-US" dirty="0">
                <a:solidFill>
                  <a:srgbClr val="000000"/>
                </a:solidFill>
                <a:latin typeface="Poppins"/>
              </a:rPr>
              <a:t>The adjusted and enhanced dataset, showcased in the initial rows, reflects the transformative impact of our feature engineering efforts. These steps not only set the stage for a more nuanced model but also positioned our data for improved interpretability and accuracy.</a:t>
            </a:r>
          </a:p>
        </p:txBody>
      </p:sp>
      <p:pic>
        <p:nvPicPr>
          <p:cNvPr id="16" name="Picture 15"/>
          <p:cNvPicPr>
            <a:picLocks noChangeAspect="1"/>
          </p:cNvPicPr>
          <p:nvPr/>
        </p:nvPicPr>
        <p:blipFill>
          <a:blip r:embed="rId3"/>
          <a:stretch>
            <a:fillRect/>
          </a:stretch>
        </p:blipFill>
        <p:spPr>
          <a:xfrm>
            <a:off x="1752599" y="6848326"/>
            <a:ext cx="5744745" cy="2867174"/>
          </a:xfrm>
          <a:prstGeom prst="rect">
            <a:avLst/>
          </a:prstGeom>
          <a:ln>
            <a:solidFill>
              <a:schemeClr val="tx1"/>
            </a:solidFill>
          </a:ln>
        </p:spPr>
      </p:pic>
      <p:pic>
        <p:nvPicPr>
          <p:cNvPr id="17" name="Picture 16"/>
          <p:cNvPicPr>
            <a:picLocks noChangeAspect="1"/>
          </p:cNvPicPr>
          <p:nvPr/>
        </p:nvPicPr>
        <p:blipFill>
          <a:blip r:embed="rId4"/>
          <a:stretch>
            <a:fillRect/>
          </a:stretch>
        </p:blipFill>
        <p:spPr>
          <a:xfrm>
            <a:off x="7802143" y="6334125"/>
            <a:ext cx="10001250" cy="1428750"/>
          </a:xfrm>
          <a:prstGeom prst="rect">
            <a:avLst/>
          </a:prstGeom>
          <a:ln>
            <a:solidFill>
              <a:schemeClr val="tx1"/>
            </a:solidFill>
          </a:ln>
        </p:spPr>
      </p:pic>
      <p:pic>
        <p:nvPicPr>
          <p:cNvPr id="18" name="Picture 17"/>
          <p:cNvPicPr>
            <a:picLocks noChangeAspect="1"/>
          </p:cNvPicPr>
          <p:nvPr/>
        </p:nvPicPr>
        <p:blipFill>
          <a:blip r:embed="rId5"/>
          <a:stretch>
            <a:fillRect/>
          </a:stretch>
        </p:blipFill>
        <p:spPr>
          <a:xfrm>
            <a:off x="7848600" y="7962900"/>
            <a:ext cx="6975577" cy="1865998"/>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TextBox 3"/>
          <p:cNvSpPr txBox="1"/>
          <p:nvPr/>
        </p:nvSpPr>
        <p:spPr>
          <a:xfrm>
            <a:off x="1028700" y="809021"/>
            <a:ext cx="7048500" cy="769441"/>
          </a:xfrm>
          <a:prstGeom prst="rect">
            <a:avLst/>
          </a:prstGeom>
        </p:spPr>
        <p:txBody>
          <a:bodyPr wrap="square" lIns="0" tIns="0" rIns="0" bIns="0" rtlCol="0" anchor="t">
            <a:spAutoFit/>
          </a:bodyPr>
          <a:lstStyle/>
          <a:p>
            <a:pPr>
              <a:lnSpc>
                <a:spcPts val="6018"/>
              </a:lnSpc>
              <a:spcBef>
                <a:spcPct val="0"/>
              </a:spcBef>
            </a:pPr>
            <a:r>
              <a:rPr lang="en-US" sz="4298" dirty="0">
                <a:solidFill>
                  <a:srgbClr val="593C8F"/>
                </a:solidFill>
                <a:latin typeface="League Spartan"/>
              </a:rPr>
              <a:t>Feature </a:t>
            </a:r>
            <a:r>
              <a:rPr lang="en-US" sz="4298" dirty="0" smtClean="0">
                <a:solidFill>
                  <a:srgbClr val="593C8F"/>
                </a:solidFill>
                <a:latin typeface="League Spartan"/>
              </a:rPr>
              <a:t>Scaling</a:t>
            </a:r>
            <a:endParaRPr lang="en-US" sz="4298" dirty="0">
              <a:solidFill>
                <a:srgbClr val="593C8F"/>
              </a:solidFill>
              <a:latin typeface="League Spartan"/>
            </a:endParaRPr>
          </a:p>
        </p:txBody>
      </p:sp>
      <p:sp>
        <p:nvSpPr>
          <p:cNvPr id="4" name="AutoShape 4"/>
          <p:cNvSpPr/>
          <p:nvPr/>
        </p:nvSpPr>
        <p:spPr>
          <a:xfrm flipV="1">
            <a:off x="1029771" y="1485900"/>
            <a:ext cx="3254698" cy="19050"/>
          </a:xfrm>
          <a:prstGeom prst="line">
            <a:avLst/>
          </a:prstGeom>
          <a:ln w="38100" cap="flat">
            <a:solidFill>
              <a:srgbClr val="000000"/>
            </a:solidFill>
            <a:prstDash val="solid"/>
            <a:headEnd type="none" w="sm" len="sm"/>
            <a:tailEnd type="none" w="sm" len="sm"/>
          </a:ln>
        </p:spPr>
      </p:sp>
      <p:grpSp>
        <p:nvGrpSpPr>
          <p:cNvPr id="8" name="Group 8"/>
          <p:cNvGrpSpPr/>
          <p:nvPr/>
        </p:nvGrpSpPr>
        <p:grpSpPr>
          <a:xfrm>
            <a:off x="16764000" y="0"/>
            <a:ext cx="1524000" cy="10287000"/>
            <a:chOff x="0" y="0"/>
            <a:chExt cx="812800" cy="2709333"/>
          </a:xfrm>
        </p:grpSpPr>
        <p:sp>
          <p:nvSpPr>
            <p:cNvPr id="9" name="Freeform 9"/>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10" name="TextBox 10"/>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028700" y="266700"/>
            <a:ext cx="4152900" cy="567656"/>
          </a:xfrm>
          <a:prstGeom prst="rect">
            <a:avLst/>
          </a:prstGeom>
        </p:spPr>
        <p:txBody>
          <a:bodyPr wrap="square" lIns="0" tIns="0" rIns="0" bIns="0" rtlCol="0" anchor="t">
            <a:spAutoFit/>
          </a:bodyPr>
          <a:lstStyle/>
          <a:p>
            <a:pPr>
              <a:lnSpc>
                <a:spcPts val="4940"/>
              </a:lnSpc>
              <a:spcBef>
                <a:spcPct val="0"/>
              </a:spcBef>
            </a:pPr>
            <a:r>
              <a:rPr lang="en-US" sz="3529" dirty="0">
                <a:solidFill>
                  <a:srgbClr val="000000"/>
                </a:solidFill>
                <a:latin typeface="Lato Bold"/>
              </a:rPr>
              <a:t>OUR </a:t>
            </a:r>
            <a:r>
              <a:rPr lang="en-US" sz="3529" dirty="0" smtClean="0">
                <a:solidFill>
                  <a:srgbClr val="000000"/>
                </a:solidFill>
                <a:latin typeface="Lato Bold"/>
              </a:rPr>
              <a:t>APPROACH:</a:t>
            </a:r>
            <a:endParaRPr lang="en-US" sz="3529" dirty="0">
              <a:solidFill>
                <a:srgbClr val="000000"/>
              </a:solidFill>
              <a:latin typeface="Lato Bold"/>
            </a:endParaRPr>
          </a:p>
        </p:txBody>
      </p:sp>
      <p:sp>
        <p:nvSpPr>
          <p:cNvPr id="15" name="TextBox 15"/>
          <p:cNvSpPr txBox="1"/>
          <p:nvPr/>
        </p:nvSpPr>
        <p:spPr>
          <a:xfrm>
            <a:off x="1036036" y="1643377"/>
            <a:ext cx="15606327" cy="4090863"/>
          </a:xfrm>
          <a:prstGeom prst="rect">
            <a:avLst/>
          </a:prstGeom>
        </p:spPr>
        <p:txBody>
          <a:bodyPr wrap="square" lIns="0" tIns="0" rIns="0" bIns="0" rtlCol="0" anchor="t">
            <a:spAutoFit/>
          </a:bodyPr>
          <a:lstStyle/>
          <a:p>
            <a:pPr algn="just">
              <a:lnSpc>
                <a:spcPts val="2948"/>
              </a:lnSpc>
              <a:spcBef>
                <a:spcPct val="0"/>
              </a:spcBef>
            </a:pPr>
            <a:r>
              <a:rPr lang="en-US" sz="2000" b="1" dirty="0">
                <a:solidFill>
                  <a:srgbClr val="000000"/>
                </a:solidFill>
                <a:latin typeface="Poppins"/>
              </a:rPr>
              <a:t>Scaling Method Selection: </a:t>
            </a:r>
            <a:r>
              <a:rPr lang="en-US" sz="2000" dirty="0" smtClean="0">
                <a:solidFill>
                  <a:srgbClr val="000000"/>
                </a:solidFill>
                <a:latin typeface="Poppins"/>
              </a:rPr>
              <a:t>The </a:t>
            </a:r>
            <a:r>
              <a:rPr lang="en-US" sz="2000" dirty="0">
                <a:solidFill>
                  <a:srgbClr val="000000"/>
                </a:solidFill>
                <a:latin typeface="Poppins"/>
              </a:rPr>
              <a:t>chosen method, Min-Max Scaling, ensured a uniform scale for our features, minimizing the impact of differing ranges.</a:t>
            </a:r>
          </a:p>
          <a:p>
            <a:pPr algn="just">
              <a:lnSpc>
                <a:spcPts val="2948"/>
              </a:lnSpc>
              <a:spcBef>
                <a:spcPct val="0"/>
              </a:spcBef>
            </a:pPr>
            <a:endParaRPr lang="en-US" sz="2000" dirty="0">
              <a:solidFill>
                <a:srgbClr val="000000"/>
              </a:solidFill>
              <a:latin typeface="Poppins"/>
            </a:endParaRPr>
          </a:p>
          <a:p>
            <a:pPr algn="just">
              <a:lnSpc>
                <a:spcPts val="2948"/>
              </a:lnSpc>
              <a:spcBef>
                <a:spcPct val="0"/>
              </a:spcBef>
            </a:pPr>
            <a:r>
              <a:rPr lang="en-US" sz="2000" b="1" dirty="0">
                <a:solidFill>
                  <a:srgbClr val="000000"/>
                </a:solidFill>
                <a:latin typeface="Poppins"/>
              </a:rPr>
              <a:t>Scaler Training: </a:t>
            </a:r>
            <a:r>
              <a:rPr lang="en-US" sz="2000" dirty="0">
                <a:solidFill>
                  <a:srgbClr val="000000"/>
                </a:solidFill>
                <a:latin typeface="Poppins"/>
              </a:rPr>
              <a:t>The Min-Max Scaler was </a:t>
            </a:r>
            <a:r>
              <a:rPr lang="en-US" sz="2000" dirty="0" smtClean="0">
                <a:solidFill>
                  <a:srgbClr val="000000"/>
                </a:solidFill>
                <a:latin typeface="Poppins"/>
              </a:rPr>
              <a:t>trained </a:t>
            </a:r>
            <a:r>
              <a:rPr lang="en-US" sz="2000" dirty="0">
                <a:solidFill>
                  <a:srgbClr val="000000"/>
                </a:solidFill>
                <a:latin typeface="Poppins"/>
              </a:rPr>
              <a:t>using the features from our training dataset (</a:t>
            </a:r>
            <a:r>
              <a:rPr lang="en-US" sz="2000" dirty="0" err="1">
                <a:solidFill>
                  <a:srgbClr val="000000"/>
                </a:solidFill>
                <a:latin typeface="Poppins"/>
              </a:rPr>
              <a:t>X_train</a:t>
            </a:r>
            <a:r>
              <a:rPr lang="en-US" sz="2000" dirty="0">
                <a:solidFill>
                  <a:srgbClr val="000000"/>
                </a:solidFill>
                <a:latin typeface="Poppins"/>
              </a:rPr>
              <a:t>). This step was crucial to calibrate the scaler and ensure that it appropriately normalized our features.</a:t>
            </a:r>
          </a:p>
          <a:p>
            <a:pPr algn="just">
              <a:lnSpc>
                <a:spcPts val="2948"/>
              </a:lnSpc>
              <a:spcBef>
                <a:spcPct val="0"/>
              </a:spcBef>
            </a:pPr>
            <a:endParaRPr lang="en-US" sz="2000" dirty="0">
              <a:solidFill>
                <a:srgbClr val="000000"/>
              </a:solidFill>
              <a:latin typeface="Poppins"/>
            </a:endParaRPr>
          </a:p>
          <a:p>
            <a:pPr algn="just">
              <a:lnSpc>
                <a:spcPts val="2948"/>
              </a:lnSpc>
              <a:spcBef>
                <a:spcPct val="0"/>
              </a:spcBef>
            </a:pPr>
            <a:r>
              <a:rPr lang="en-US" sz="2000" b="1" dirty="0">
                <a:solidFill>
                  <a:srgbClr val="000000"/>
                </a:solidFill>
                <a:latin typeface="Poppins"/>
              </a:rPr>
              <a:t>Application to Test Set: </a:t>
            </a:r>
            <a:r>
              <a:rPr lang="en-US" sz="2000" dirty="0">
                <a:solidFill>
                  <a:srgbClr val="000000"/>
                </a:solidFill>
                <a:latin typeface="Poppins"/>
              </a:rPr>
              <a:t>The trained scaler was then applied uniformly to our test set (</a:t>
            </a:r>
            <a:r>
              <a:rPr lang="en-US" sz="2000" dirty="0" err="1">
                <a:solidFill>
                  <a:srgbClr val="000000"/>
                </a:solidFill>
                <a:latin typeface="Poppins"/>
              </a:rPr>
              <a:t>X_test</a:t>
            </a:r>
            <a:r>
              <a:rPr lang="en-US" sz="2000" dirty="0">
                <a:solidFill>
                  <a:srgbClr val="000000"/>
                </a:solidFill>
                <a:latin typeface="Poppins"/>
              </a:rPr>
              <a:t>), ensuring consistency in scale across both training and evaluation data. </a:t>
            </a:r>
          </a:p>
          <a:p>
            <a:pPr algn="just">
              <a:lnSpc>
                <a:spcPts val="2948"/>
              </a:lnSpc>
              <a:spcBef>
                <a:spcPct val="0"/>
              </a:spcBef>
            </a:pPr>
            <a:endParaRPr lang="en-US" sz="2000" dirty="0">
              <a:solidFill>
                <a:srgbClr val="000000"/>
              </a:solidFill>
              <a:latin typeface="Poppins"/>
            </a:endParaRPr>
          </a:p>
          <a:p>
            <a:pPr algn="just">
              <a:lnSpc>
                <a:spcPts val="2948"/>
              </a:lnSpc>
              <a:spcBef>
                <a:spcPct val="0"/>
              </a:spcBef>
            </a:pPr>
            <a:r>
              <a:rPr lang="en-US" sz="2000" b="1" dirty="0">
                <a:solidFill>
                  <a:srgbClr val="000000"/>
                </a:solidFill>
                <a:latin typeface="Poppins"/>
              </a:rPr>
              <a:t>Contributing to Model Training</a:t>
            </a:r>
            <a:r>
              <a:rPr lang="en-US" sz="2000" dirty="0">
                <a:solidFill>
                  <a:srgbClr val="000000"/>
                </a:solidFill>
                <a:latin typeface="Poppins"/>
              </a:rPr>
              <a:t>: The process of feature scaling significantly contributed to the efficiency of our model training, allowing it to converge faster and preventing undue influence from features with larger scales. </a:t>
            </a:r>
          </a:p>
        </p:txBody>
      </p:sp>
      <p:pic>
        <p:nvPicPr>
          <p:cNvPr id="17" name="Picture 16"/>
          <p:cNvPicPr>
            <a:picLocks noChangeAspect="1"/>
          </p:cNvPicPr>
          <p:nvPr/>
        </p:nvPicPr>
        <p:blipFill>
          <a:blip r:embed="rId3"/>
          <a:stretch>
            <a:fillRect/>
          </a:stretch>
        </p:blipFill>
        <p:spPr>
          <a:xfrm>
            <a:off x="5348687" y="5887126"/>
            <a:ext cx="6981023" cy="3897842"/>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30000"/>
            </a:blip>
            <a:stretch>
              <a:fillRect l="-20312" r="-20312"/>
            </a:stretch>
          </a:blipFill>
        </p:spPr>
      </p:sp>
      <p:sp>
        <p:nvSpPr>
          <p:cNvPr id="3" name="TextBox 3"/>
          <p:cNvSpPr txBox="1"/>
          <p:nvPr/>
        </p:nvSpPr>
        <p:spPr>
          <a:xfrm>
            <a:off x="1752601" y="1249859"/>
            <a:ext cx="5744744" cy="769441"/>
          </a:xfrm>
          <a:prstGeom prst="rect">
            <a:avLst/>
          </a:prstGeom>
        </p:spPr>
        <p:txBody>
          <a:bodyPr wrap="square" lIns="0" tIns="0" rIns="0" bIns="0" rtlCol="0" anchor="t">
            <a:spAutoFit/>
          </a:bodyPr>
          <a:lstStyle/>
          <a:p>
            <a:pPr>
              <a:lnSpc>
                <a:spcPts val="6018"/>
              </a:lnSpc>
              <a:spcBef>
                <a:spcPct val="0"/>
              </a:spcBef>
            </a:pPr>
            <a:r>
              <a:rPr lang="en-US" sz="4298" dirty="0" smtClean="0">
                <a:solidFill>
                  <a:srgbClr val="593C8F"/>
                </a:solidFill>
                <a:latin typeface="League Spartan"/>
              </a:rPr>
              <a:t>Training the model</a:t>
            </a:r>
            <a:endParaRPr lang="en-US" sz="4298" dirty="0">
              <a:solidFill>
                <a:srgbClr val="593C8F"/>
              </a:solidFill>
              <a:latin typeface="League Spartan"/>
            </a:endParaRPr>
          </a:p>
        </p:txBody>
      </p:sp>
      <p:sp>
        <p:nvSpPr>
          <p:cNvPr id="4" name="AutoShape 4"/>
          <p:cNvSpPr/>
          <p:nvPr/>
        </p:nvSpPr>
        <p:spPr>
          <a:xfrm>
            <a:off x="1753673" y="2007147"/>
            <a:ext cx="2618740" cy="0"/>
          </a:xfrm>
          <a:prstGeom prst="line">
            <a:avLst/>
          </a:prstGeom>
          <a:ln w="38100" cap="flat">
            <a:solidFill>
              <a:srgbClr val="000000"/>
            </a:solidFill>
            <a:prstDash val="solid"/>
            <a:headEnd type="none" w="sm" len="sm"/>
            <a:tailEnd type="none" w="sm" len="sm"/>
          </a:ln>
        </p:spPr>
      </p:sp>
      <p:grpSp>
        <p:nvGrpSpPr>
          <p:cNvPr id="5" name="Group 5"/>
          <p:cNvGrpSpPr/>
          <p:nvPr/>
        </p:nvGrpSpPr>
        <p:grpSpPr>
          <a:xfrm>
            <a:off x="0" y="0"/>
            <a:ext cx="1447800" cy="10287000"/>
            <a:chOff x="0" y="0"/>
            <a:chExt cx="812800" cy="2709333"/>
          </a:xfrm>
        </p:grpSpPr>
        <p:sp>
          <p:nvSpPr>
            <p:cNvPr id="6" name="Freeform 6"/>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7" name="TextBox 7"/>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752600" y="707538"/>
            <a:ext cx="4347863" cy="654025"/>
          </a:xfrm>
          <a:prstGeom prst="rect">
            <a:avLst/>
          </a:prstGeom>
        </p:spPr>
        <p:txBody>
          <a:bodyPr wrap="square" lIns="0" tIns="0" rIns="0" bIns="0" rtlCol="0" anchor="t">
            <a:spAutoFit/>
          </a:bodyPr>
          <a:lstStyle/>
          <a:p>
            <a:pPr>
              <a:lnSpc>
                <a:spcPts val="5080"/>
              </a:lnSpc>
              <a:spcBef>
                <a:spcPct val="0"/>
              </a:spcBef>
            </a:pPr>
            <a:r>
              <a:rPr lang="en-US" sz="3629" dirty="0" smtClean="0">
                <a:solidFill>
                  <a:srgbClr val="000000"/>
                </a:solidFill>
                <a:latin typeface="Lato Bold"/>
              </a:rPr>
              <a:t>OUR APPROACH: </a:t>
            </a:r>
            <a:endParaRPr lang="en-US" sz="3629" dirty="0">
              <a:solidFill>
                <a:srgbClr val="000000"/>
              </a:solidFill>
              <a:latin typeface="Lato Bold"/>
            </a:endParaRPr>
          </a:p>
        </p:txBody>
      </p:sp>
      <p:sp>
        <p:nvSpPr>
          <p:cNvPr id="14" name="TextBox 14"/>
          <p:cNvSpPr txBox="1"/>
          <p:nvPr/>
        </p:nvSpPr>
        <p:spPr>
          <a:xfrm>
            <a:off x="1790700" y="2165984"/>
            <a:ext cx="15735300" cy="4806316"/>
          </a:xfrm>
          <a:prstGeom prst="rect">
            <a:avLst/>
          </a:prstGeom>
        </p:spPr>
        <p:txBody>
          <a:bodyPr wrap="square" lIns="0" tIns="0" rIns="0" bIns="0" rtlCol="0" anchor="t">
            <a:spAutoFit/>
          </a:bodyPr>
          <a:lstStyle/>
          <a:p>
            <a:pPr algn="just">
              <a:lnSpc>
                <a:spcPts val="2948"/>
              </a:lnSpc>
              <a:spcBef>
                <a:spcPct val="0"/>
              </a:spcBef>
            </a:pPr>
            <a:r>
              <a:rPr lang="en-US" b="1" dirty="0" smtClean="0">
                <a:solidFill>
                  <a:srgbClr val="000000"/>
                </a:solidFill>
                <a:latin typeface="Poppins"/>
              </a:rPr>
              <a:t>Model </a:t>
            </a:r>
            <a:r>
              <a:rPr lang="en-US" b="1" dirty="0">
                <a:solidFill>
                  <a:srgbClr val="000000"/>
                </a:solidFill>
                <a:latin typeface="Poppins"/>
              </a:rPr>
              <a:t>Selection</a:t>
            </a:r>
            <a:r>
              <a:rPr lang="en-US" b="1" dirty="0" smtClean="0">
                <a:solidFill>
                  <a:srgbClr val="000000"/>
                </a:solidFill>
                <a:latin typeface="Poppins"/>
              </a:rPr>
              <a:t>: </a:t>
            </a:r>
            <a:r>
              <a:rPr lang="en-US" dirty="0">
                <a:solidFill>
                  <a:srgbClr val="000000"/>
                </a:solidFill>
                <a:latin typeface="Poppins"/>
              </a:rPr>
              <a:t>Our journey into predictive modeling involved an ensemble of robust algorithms, each with its unique strengths. The lineup included the Random Forest </a:t>
            </a:r>
            <a:r>
              <a:rPr lang="en-US" dirty="0" err="1">
                <a:solidFill>
                  <a:srgbClr val="000000"/>
                </a:solidFill>
                <a:latin typeface="Poppins"/>
              </a:rPr>
              <a:t>Regressor</a:t>
            </a:r>
            <a:r>
              <a:rPr lang="en-US" dirty="0">
                <a:solidFill>
                  <a:srgbClr val="000000"/>
                </a:solidFill>
                <a:latin typeface="Poppins"/>
              </a:rPr>
              <a:t>, Gradient Boosting </a:t>
            </a:r>
            <a:r>
              <a:rPr lang="en-US" dirty="0" err="1">
                <a:solidFill>
                  <a:srgbClr val="000000"/>
                </a:solidFill>
                <a:latin typeface="Poppins"/>
              </a:rPr>
              <a:t>Regressor</a:t>
            </a:r>
            <a:r>
              <a:rPr lang="en-US" dirty="0">
                <a:solidFill>
                  <a:srgbClr val="000000"/>
                </a:solidFill>
                <a:latin typeface="Poppins"/>
              </a:rPr>
              <a:t>, </a:t>
            </a:r>
            <a:r>
              <a:rPr lang="en-US" dirty="0" err="1">
                <a:solidFill>
                  <a:srgbClr val="000000"/>
                </a:solidFill>
                <a:latin typeface="Poppins"/>
              </a:rPr>
              <a:t>XGBoost</a:t>
            </a:r>
            <a:r>
              <a:rPr lang="en-US" dirty="0">
                <a:solidFill>
                  <a:srgbClr val="000000"/>
                </a:solidFill>
                <a:latin typeface="Poppins"/>
              </a:rPr>
              <a:t>, Lasso Regression, Ridge Regression, </a:t>
            </a:r>
            <a:r>
              <a:rPr lang="en-US" dirty="0" smtClean="0">
                <a:solidFill>
                  <a:srgbClr val="000000"/>
                </a:solidFill>
                <a:latin typeface="Poppins"/>
              </a:rPr>
              <a:t>and </a:t>
            </a:r>
            <a:r>
              <a:rPr lang="en-US" dirty="0">
                <a:solidFill>
                  <a:srgbClr val="000000"/>
                </a:solidFill>
                <a:latin typeface="Poppins"/>
              </a:rPr>
              <a:t>Linear Regression.</a:t>
            </a:r>
          </a:p>
          <a:p>
            <a:pPr algn="just">
              <a:lnSpc>
                <a:spcPts val="2948"/>
              </a:lnSpc>
              <a:spcBef>
                <a:spcPct val="0"/>
              </a:spcBef>
            </a:pPr>
            <a:endParaRPr lang="en-US" dirty="0">
              <a:solidFill>
                <a:srgbClr val="000000"/>
              </a:solidFill>
              <a:latin typeface="Poppins"/>
            </a:endParaRPr>
          </a:p>
          <a:p>
            <a:pPr algn="just">
              <a:lnSpc>
                <a:spcPts val="2948"/>
              </a:lnSpc>
              <a:spcBef>
                <a:spcPct val="0"/>
              </a:spcBef>
            </a:pPr>
            <a:r>
              <a:rPr lang="en-US" b="1" dirty="0" smtClean="0">
                <a:solidFill>
                  <a:srgbClr val="000000"/>
                </a:solidFill>
                <a:latin typeface="Poppins"/>
              </a:rPr>
              <a:t>Training </a:t>
            </a:r>
            <a:r>
              <a:rPr lang="en-US" b="1" dirty="0">
                <a:solidFill>
                  <a:srgbClr val="000000"/>
                </a:solidFill>
                <a:latin typeface="Poppins"/>
              </a:rPr>
              <a:t>Procedure</a:t>
            </a:r>
            <a:r>
              <a:rPr lang="en-US" b="1" dirty="0" smtClean="0">
                <a:solidFill>
                  <a:srgbClr val="000000"/>
                </a:solidFill>
                <a:latin typeface="Poppins"/>
              </a:rPr>
              <a:t>: </a:t>
            </a:r>
            <a:r>
              <a:rPr lang="en-US" dirty="0">
                <a:solidFill>
                  <a:srgbClr val="000000"/>
                </a:solidFill>
                <a:latin typeface="Poppins"/>
              </a:rPr>
              <a:t>Each model </a:t>
            </a:r>
            <a:r>
              <a:rPr lang="en-US" dirty="0" smtClean="0">
                <a:solidFill>
                  <a:srgbClr val="000000"/>
                </a:solidFill>
                <a:latin typeface="Poppins"/>
              </a:rPr>
              <a:t>underwent training </a:t>
            </a:r>
            <a:r>
              <a:rPr lang="en-US" dirty="0">
                <a:solidFill>
                  <a:srgbClr val="000000"/>
                </a:solidFill>
                <a:latin typeface="Poppins"/>
              </a:rPr>
              <a:t>using the training dataset (</a:t>
            </a:r>
            <a:r>
              <a:rPr lang="en-US" dirty="0" err="1">
                <a:solidFill>
                  <a:srgbClr val="000000"/>
                </a:solidFill>
                <a:latin typeface="Poppins"/>
              </a:rPr>
              <a:t>X_train</a:t>
            </a:r>
            <a:r>
              <a:rPr lang="en-US" dirty="0">
                <a:solidFill>
                  <a:srgbClr val="000000"/>
                </a:solidFill>
                <a:latin typeface="Poppins"/>
              </a:rPr>
              <a:t> and </a:t>
            </a:r>
            <a:r>
              <a:rPr lang="en-US" dirty="0" err="1">
                <a:solidFill>
                  <a:srgbClr val="000000"/>
                </a:solidFill>
                <a:latin typeface="Poppins"/>
              </a:rPr>
              <a:t>y_train</a:t>
            </a:r>
            <a:r>
              <a:rPr lang="en-US" dirty="0">
                <a:solidFill>
                  <a:srgbClr val="000000"/>
                </a:solidFill>
                <a:latin typeface="Poppins"/>
              </a:rPr>
              <a:t>). This phase involved exposing the models to the patterns within our data, allowing them to learn and adapt to the nuances of housing price prediction.</a:t>
            </a:r>
          </a:p>
          <a:p>
            <a:pPr algn="just">
              <a:lnSpc>
                <a:spcPts val="2948"/>
              </a:lnSpc>
              <a:spcBef>
                <a:spcPct val="0"/>
              </a:spcBef>
            </a:pPr>
            <a:endParaRPr lang="en-US" dirty="0">
              <a:solidFill>
                <a:srgbClr val="000000"/>
              </a:solidFill>
              <a:latin typeface="Poppins"/>
            </a:endParaRPr>
          </a:p>
          <a:p>
            <a:pPr algn="just">
              <a:lnSpc>
                <a:spcPts val="2948"/>
              </a:lnSpc>
              <a:spcBef>
                <a:spcPct val="0"/>
              </a:spcBef>
            </a:pPr>
            <a:r>
              <a:rPr lang="en-US" b="1" dirty="0" smtClean="0">
                <a:solidFill>
                  <a:srgbClr val="000000"/>
                </a:solidFill>
                <a:latin typeface="Poppins"/>
              </a:rPr>
              <a:t>Predictions </a:t>
            </a:r>
            <a:r>
              <a:rPr lang="en-US" b="1" dirty="0">
                <a:solidFill>
                  <a:srgbClr val="000000"/>
                </a:solidFill>
                <a:latin typeface="Poppins"/>
              </a:rPr>
              <a:t>Generated</a:t>
            </a:r>
            <a:r>
              <a:rPr lang="en-US" b="1" dirty="0" smtClean="0">
                <a:solidFill>
                  <a:srgbClr val="000000"/>
                </a:solidFill>
                <a:latin typeface="Poppins"/>
              </a:rPr>
              <a:t>: </a:t>
            </a:r>
            <a:r>
              <a:rPr lang="en-US" dirty="0">
                <a:solidFill>
                  <a:srgbClr val="000000"/>
                </a:solidFill>
                <a:latin typeface="Poppins"/>
              </a:rPr>
              <a:t>The trained models were put to the test, generating predictions for the test set. The resulting predictions, captured in the '</a:t>
            </a:r>
            <a:r>
              <a:rPr lang="en-US" dirty="0" err="1">
                <a:solidFill>
                  <a:srgbClr val="000000"/>
                </a:solidFill>
                <a:latin typeface="Poppins"/>
              </a:rPr>
              <a:t>pred</a:t>
            </a:r>
            <a:r>
              <a:rPr lang="en-US" dirty="0">
                <a:solidFill>
                  <a:srgbClr val="000000"/>
                </a:solidFill>
                <a:latin typeface="Poppins"/>
              </a:rPr>
              <a:t>' dictionary, would serve as a basis for evaluating each model's performance against the ground truth.</a:t>
            </a:r>
          </a:p>
          <a:p>
            <a:pPr algn="just">
              <a:lnSpc>
                <a:spcPts val="2948"/>
              </a:lnSpc>
              <a:spcBef>
                <a:spcPct val="0"/>
              </a:spcBef>
            </a:pPr>
            <a:endParaRPr lang="en-US" dirty="0">
              <a:solidFill>
                <a:srgbClr val="000000"/>
              </a:solidFill>
              <a:latin typeface="Poppins"/>
            </a:endParaRPr>
          </a:p>
          <a:p>
            <a:pPr algn="just">
              <a:lnSpc>
                <a:spcPts val="2948"/>
              </a:lnSpc>
              <a:spcBef>
                <a:spcPct val="0"/>
              </a:spcBef>
            </a:pPr>
            <a:r>
              <a:rPr lang="en-US" b="1" dirty="0" smtClean="0">
                <a:solidFill>
                  <a:srgbClr val="000000"/>
                </a:solidFill>
                <a:latin typeface="Poppins"/>
              </a:rPr>
              <a:t>Diverse </a:t>
            </a:r>
            <a:r>
              <a:rPr lang="en-US" b="1" dirty="0">
                <a:solidFill>
                  <a:srgbClr val="000000"/>
                </a:solidFill>
                <a:latin typeface="Poppins"/>
              </a:rPr>
              <a:t>Approach for Holistic Insights</a:t>
            </a:r>
            <a:r>
              <a:rPr lang="en-US" dirty="0" smtClean="0">
                <a:solidFill>
                  <a:srgbClr val="000000"/>
                </a:solidFill>
                <a:latin typeface="Poppins"/>
              </a:rPr>
              <a:t>: </a:t>
            </a:r>
            <a:r>
              <a:rPr lang="en-US" dirty="0">
                <a:solidFill>
                  <a:srgbClr val="000000"/>
                </a:solidFill>
                <a:latin typeface="Poppins"/>
              </a:rPr>
              <a:t>By employing a diverse set of algorithms, we aimed not only to capture nuanced patterns in the data but also to gain a holistic understanding of our dataset. This approach positions us well for a comprehensive evaluation and comparison of model performance.</a:t>
            </a:r>
          </a:p>
        </p:txBody>
      </p:sp>
      <p:pic>
        <p:nvPicPr>
          <p:cNvPr id="8" name="Picture 7"/>
          <p:cNvPicPr>
            <a:picLocks noChangeAspect="1"/>
          </p:cNvPicPr>
          <p:nvPr/>
        </p:nvPicPr>
        <p:blipFill>
          <a:blip r:embed="rId4"/>
          <a:stretch>
            <a:fillRect/>
          </a:stretch>
        </p:blipFill>
        <p:spPr>
          <a:xfrm>
            <a:off x="5867400" y="6995160"/>
            <a:ext cx="5487017" cy="2968617"/>
          </a:xfrm>
          <a:prstGeom prst="rect">
            <a:avLst/>
          </a:prstGeom>
          <a:ln>
            <a:solidFill>
              <a:schemeClr val="tx1"/>
            </a:solidFill>
          </a:ln>
        </p:spPr>
      </p:pic>
    </p:spTree>
    <p:extLst>
      <p:ext uri="{BB962C8B-B14F-4D97-AF65-F5344CB8AC3E}">
        <p14:creationId xmlns:p14="http://schemas.microsoft.com/office/powerpoint/2010/main" val="20368901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TextBox 3"/>
          <p:cNvSpPr txBox="1"/>
          <p:nvPr/>
        </p:nvSpPr>
        <p:spPr>
          <a:xfrm>
            <a:off x="381000" y="258068"/>
            <a:ext cx="4343261" cy="628377"/>
          </a:xfrm>
          <a:prstGeom prst="rect">
            <a:avLst/>
          </a:prstGeom>
        </p:spPr>
        <p:txBody>
          <a:bodyPr wrap="square" lIns="0" tIns="0" rIns="0" bIns="0" rtlCol="0" anchor="t">
            <a:spAutoFit/>
          </a:bodyPr>
          <a:lstStyle/>
          <a:p>
            <a:pPr>
              <a:lnSpc>
                <a:spcPts val="4940"/>
              </a:lnSpc>
              <a:spcBef>
                <a:spcPct val="0"/>
              </a:spcBef>
            </a:pPr>
            <a:r>
              <a:rPr lang="en-US" sz="4000" dirty="0">
                <a:solidFill>
                  <a:srgbClr val="000000"/>
                </a:solidFill>
                <a:latin typeface="Lato Bold"/>
              </a:rPr>
              <a:t>OUR APPROACH:</a:t>
            </a:r>
          </a:p>
        </p:txBody>
      </p:sp>
      <p:sp>
        <p:nvSpPr>
          <p:cNvPr id="4" name="TextBox 4"/>
          <p:cNvSpPr txBox="1"/>
          <p:nvPr/>
        </p:nvSpPr>
        <p:spPr>
          <a:xfrm>
            <a:off x="381001" y="800389"/>
            <a:ext cx="6544963" cy="769441"/>
          </a:xfrm>
          <a:prstGeom prst="rect">
            <a:avLst/>
          </a:prstGeom>
        </p:spPr>
        <p:txBody>
          <a:bodyPr lIns="0" tIns="0" rIns="0" bIns="0" rtlCol="0" anchor="t">
            <a:spAutoFit/>
          </a:bodyPr>
          <a:lstStyle/>
          <a:p>
            <a:pPr>
              <a:lnSpc>
                <a:spcPts val="6018"/>
              </a:lnSpc>
              <a:spcBef>
                <a:spcPct val="0"/>
              </a:spcBef>
            </a:pPr>
            <a:r>
              <a:rPr lang="en-US" sz="3200" dirty="0">
                <a:solidFill>
                  <a:srgbClr val="593C8F"/>
                </a:solidFill>
                <a:latin typeface="League Spartan"/>
              </a:rPr>
              <a:t>Assessing Model Performance</a:t>
            </a:r>
          </a:p>
        </p:txBody>
      </p:sp>
      <p:sp>
        <p:nvSpPr>
          <p:cNvPr id="5" name="AutoShape 5"/>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6" name="AutoShape 6"/>
          <p:cNvSpPr/>
          <p:nvPr/>
        </p:nvSpPr>
        <p:spPr>
          <a:xfrm>
            <a:off x="382073" y="1557677"/>
            <a:ext cx="2618740" cy="0"/>
          </a:xfrm>
          <a:prstGeom prst="line">
            <a:avLst/>
          </a:prstGeom>
          <a:ln w="38100" cap="flat">
            <a:solidFill>
              <a:srgbClr val="000000"/>
            </a:solidFill>
            <a:prstDash val="solid"/>
            <a:headEnd type="none" w="sm" len="sm"/>
            <a:tailEnd type="none" w="sm" len="sm"/>
          </a:ln>
        </p:spPr>
      </p:sp>
      <p:grpSp>
        <p:nvGrpSpPr>
          <p:cNvPr id="8" name="Group 8"/>
          <p:cNvGrpSpPr/>
          <p:nvPr/>
        </p:nvGrpSpPr>
        <p:grpSpPr>
          <a:xfrm>
            <a:off x="7010401" y="0"/>
            <a:ext cx="11277600" cy="10287000"/>
            <a:chOff x="0" y="0"/>
            <a:chExt cx="2821878" cy="2709333"/>
          </a:xfrm>
        </p:grpSpPr>
        <p:sp>
          <p:nvSpPr>
            <p:cNvPr id="9" name="Freeform 9"/>
            <p:cNvSpPr/>
            <p:nvPr/>
          </p:nvSpPr>
          <p:spPr>
            <a:xfrm>
              <a:off x="0" y="0"/>
              <a:ext cx="2821878" cy="2709333"/>
            </a:xfrm>
            <a:custGeom>
              <a:avLst/>
              <a:gdLst/>
              <a:ahLst/>
              <a:cxnLst/>
              <a:rect l="l" t="t" r="r" b="b"/>
              <a:pathLst>
                <a:path w="2821878" h="2709333">
                  <a:moveTo>
                    <a:pt x="0" y="0"/>
                  </a:moveTo>
                  <a:lnTo>
                    <a:pt x="2821878" y="0"/>
                  </a:lnTo>
                  <a:lnTo>
                    <a:pt x="2821878" y="2709333"/>
                  </a:lnTo>
                  <a:lnTo>
                    <a:pt x="0" y="2709333"/>
                  </a:lnTo>
                  <a:close/>
                </a:path>
              </a:pathLst>
            </a:custGeom>
            <a:solidFill>
              <a:srgbClr val="593C8F"/>
            </a:solidFill>
          </p:spPr>
        </p:sp>
        <p:sp>
          <p:nvSpPr>
            <p:cNvPr id="10" name="TextBox 10"/>
            <p:cNvSpPr txBox="1"/>
            <p:nvPr/>
          </p:nvSpPr>
          <p:spPr>
            <a:xfrm>
              <a:off x="0" y="-47625"/>
              <a:ext cx="2821878" cy="2756958"/>
            </a:xfrm>
            <a:prstGeom prst="rect">
              <a:avLst/>
            </a:prstGeom>
          </p:spPr>
          <p:txBody>
            <a:bodyPr lIns="50800" tIns="50800" rIns="50800" bIns="50800" rtlCol="0" anchor="ctr"/>
            <a:lstStyle/>
            <a:p>
              <a:pPr algn="ctr">
                <a:lnSpc>
                  <a:spcPts val="2659"/>
                </a:lnSpc>
              </a:pPr>
              <a:endParaRPr/>
            </a:p>
          </p:txBody>
        </p:sp>
      </p:grpSp>
      <p:pic>
        <p:nvPicPr>
          <p:cNvPr id="29" name="Picture 28"/>
          <p:cNvPicPr>
            <a:picLocks noChangeAspect="1"/>
          </p:cNvPicPr>
          <p:nvPr/>
        </p:nvPicPr>
        <p:blipFill>
          <a:blip r:embed="rId3"/>
          <a:stretch>
            <a:fillRect/>
          </a:stretch>
        </p:blipFill>
        <p:spPr>
          <a:xfrm>
            <a:off x="546974" y="6000525"/>
            <a:ext cx="5476875" cy="3800475"/>
          </a:xfrm>
          <a:prstGeom prst="rect">
            <a:avLst/>
          </a:prstGeom>
          <a:ln>
            <a:solidFill>
              <a:schemeClr val="tx1"/>
            </a:solidFill>
          </a:ln>
        </p:spPr>
      </p:pic>
      <p:sp>
        <p:nvSpPr>
          <p:cNvPr id="30" name="TextBox 16"/>
          <p:cNvSpPr txBox="1"/>
          <p:nvPr/>
        </p:nvSpPr>
        <p:spPr>
          <a:xfrm>
            <a:off x="394574" y="1866900"/>
            <a:ext cx="5930026" cy="3693319"/>
          </a:xfrm>
          <a:prstGeom prst="rect">
            <a:avLst/>
          </a:prstGeom>
        </p:spPr>
        <p:txBody>
          <a:bodyPr wrap="square" lIns="0" tIns="0" rIns="0" bIns="0" rtlCol="0" anchor="t">
            <a:spAutoFit/>
          </a:bodyPr>
          <a:lstStyle/>
          <a:p>
            <a:pPr algn="just">
              <a:lnSpc>
                <a:spcPts val="2448"/>
              </a:lnSpc>
              <a:spcBef>
                <a:spcPct val="0"/>
              </a:spcBef>
            </a:pPr>
            <a:r>
              <a:rPr lang="en-US" sz="1748" b="1" dirty="0">
                <a:solidFill>
                  <a:srgbClr val="000000"/>
                </a:solidFill>
                <a:latin typeface="Poppins"/>
              </a:rPr>
              <a:t>Performance Metrics: </a:t>
            </a:r>
            <a:r>
              <a:rPr lang="en-US" sz="1748" dirty="0">
                <a:solidFill>
                  <a:srgbClr val="000000"/>
                </a:solidFill>
                <a:latin typeface="Poppins"/>
              </a:rPr>
              <a:t>Rigorous evaluation was conducted for each model, with a focus on Mean Squared Error (MSE) and R-squared (R2) scores. These metrics provided quantifiable insights into the predictive accuracy and explanatory power of each model.</a:t>
            </a:r>
          </a:p>
          <a:p>
            <a:pPr algn="just">
              <a:lnSpc>
                <a:spcPts val="2448"/>
              </a:lnSpc>
              <a:spcBef>
                <a:spcPct val="0"/>
              </a:spcBef>
            </a:pPr>
            <a:endParaRPr lang="en-US" sz="1748" dirty="0">
              <a:solidFill>
                <a:srgbClr val="000000"/>
              </a:solidFill>
              <a:latin typeface="Poppins"/>
            </a:endParaRPr>
          </a:p>
          <a:p>
            <a:pPr algn="just">
              <a:lnSpc>
                <a:spcPts val="2448"/>
              </a:lnSpc>
              <a:spcBef>
                <a:spcPct val="0"/>
              </a:spcBef>
            </a:pPr>
            <a:r>
              <a:rPr lang="en-US" sz="1748" b="1" dirty="0">
                <a:solidFill>
                  <a:srgbClr val="000000"/>
                </a:solidFill>
                <a:latin typeface="Poppins"/>
              </a:rPr>
              <a:t>Visual Validation: </a:t>
            </a:r>
            <a:r>
              <a:rPr lang="en-US" sz="1748" dirty="0">
                <a:solidFill>
                  <a:srgbClr val="000000"/>
                </a:solidFill>
                <a:latin typeface="Poppins"/>
              </a:rPr>
              <a:t>The actual vs. predicted trends were visually validated through plotted comparisons. These graphical representations offered an intuitive understanding of how well each model captured the intricacies of housing price dynamics.</a:t>
            </a:r>
          </a:p>
        </p:txBody>
      </p:sp>
      <p:pic>
        <p:nvPicPr>
          <p:cNvPr id="31" name="Picture 30"/>
          <p:cNvPicPr>
            <a:picLocks noChangeAspect="1"/>
          </p:cNvPicPr>
          <p:nvPr/>
        </p:nvPicPr>
        <p:blipFill>
          <a:blip r:embed="rId4"/>
          <a:stretch>
            <a:fillRect/>
          </a:stretch>
        </p:blipFill>
        <p:spPr>
          <a:xfrm>
            <a:off x="7528284" y="190500"/>
            <a:ext cx="4965859" cy="4908517"/>
          </a:xfrm>
          <a:prstGeom prst="rect">
            <a:avLst/>
          </a:prstGeom>
          <a:ln>
            <a:solidFill>
              <a:schemeClr val="tx1"/>
            </a:solidFill>
          </a:ln>
        </p:spPr>
      </p:pic>
      <p:pic>
        <p:nvPicPr>
          <p:cNvPr id="32" name="Picture 31"/>
          <p:cNvPicPr>
            <a:picLocks noChangeAspect="1"/>
          </p:cNvPicPr>
          <p:nvPr/>
        </p:nvPicPr>
        <p:blipFill>
          <a:blip r:embed="rId5"/>
          <a:stretch>
            <a:fillRect/>
          </a:stretch>
        </p:blipFill>
        <p:spPr>
          <a:xfrm>
            <a:off x="12803318" y="190500"/>
            <a:ext cx="4951282" cy="4908518"/>
          </a:xfrm>
          <a:prstGeom prst="rect">
            <a:avLst/>
          </a:prstGeom>
          <a:ln>
            <a:solidFill>
              <a:schemeClr val="tx1"/>
            </a:solidFill>
          </a:ln>
        </p:spPr>
      </p:pic>
      <p:pic>
        <p:nvPicPr>
          <p:cNvPr id="33" name="Picture 32"/>
          <p:cNvPicPr>
            <a:picLocks noChangeAspect="1"/>
          </p:cNvPicPr>
          <p:nvPr/>
        </p:nvPicPr>
        <p:blipFill>
          <a:blip r:embed="rId6"/>
          <a:stretch>
            <a:fillRect/>
          </a:stretch>
        </p:blipFill>
        <p:spPr>
          <a:xfrm>
            <a:off x="7528283" y="5307297"/>
            <a:ext cx="4965859" cy="4636803"/>
          </a:xfrm>
          <a:prstGeom prst="rect">
            <a:avLst/>
          </a:prstGeom>
          <a:ln>
            <a:solidFill>
              <a:schemeClr val="tx1"/>
            </a:solidFill>
          </a:ln>
        </p:spPr>
      </p:pic>
      <p:pic>
        <p:nvPicPr>
          <p:cNvPr id="34" name="Picture 33"/>
          <p:cNvPicPr>
            <a:picLocks noChangeAspect="1"/>
          </p:cNvPicPr>
          <p:nvPr/>
        </p:nvPicPr>
        <p:blipFill>
          <a:blip r:embed="rId7"/>
          <a:stretch>
            <a:fillRect/>
          </a:stretch>
        </p:blipFill>
        <p:spPr>
          <a:xfrm>
            <a:off x="12803318" y="5307296"/>
            <a:ext cx="4951282" cy="4636804"/>
          </a:xfrm>
          <a:prstGeom prst="rect">
            <a:avLst/>
          </a:prstGeom>
          <a:ln>
            <a:solidFill>
              <a:schemeClr val="tx1"/>
            </a:solid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TotalTime>
  <Words>1097</Words>
  <Application>Microsoft Office PowerPoint</Application>
  <PresentationFormat>Custom</PresentationFormat>
  <Paragraphs>74</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League Spartan</vt:lpstr>
      <vt:lpstr>Arial</vt:lpstr>
      <vt:lpstr>Poppins</vt:lpstr>
      <vt:lpstr>Lato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Microsoft account</cp:lastModifiedBy>
  <cp:revision>28</cp:revision>
  <dcterms:created xsi:type="dcterms:W3CDTF">2006-08-16T00:00:00Z</dcterms:created>
  <dcterms:modified xsi:type="dcterms:W3CDTF">2023-11-28T18:25:21Z</dcterms:modified>
  <dc:identifier>DAF1TSpi8-o</dc:identifier>
</cp:coreProperties>
</file>